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438" r:id="rId5"/>
    <p:sldId id="373" r:id="rId6"/>
    <p:sldId id="410" r:id="rId7"/>
    <p:sldId id="439" r:id="rId8"/>
    <p:sldId id="440" r:id="rId9"/>
    <p:sldId id="441" r:id="rId10"/>
    <p:sldId id="442" r:id="rId11"/>
    <p:sldId id="449" r:id="rId12"/>
    <p:sldId id="444" r:id="rId13"/>
    <p:sldId id="445" r:id="rId14"/>
    <p:sldId id="446" r:id="rId15"/>
    <p:sldId id="447" r:id="rId16"/>
    <p:sldId id="448" r:id="rId17"/>
    <p:sldId id="450" r:id="rId18"/>
    <p:sldId id="425" r:id="rId19"/>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358C"/>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Stijl, licht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0" autoAdjust="0"/>
    <p:restoredTop sz="65616" autoAdjust="0"/>
  </p:normalViewPr>
  <p:slideViewPr>
    <p:cSldViewPr>
      <p:cViewPr varScale="1">
        <p:scale>
          <a:sx n="81" d="100"/>
          <a:sy n="81" d="100"/>
        </p:scale>
        <p:origin x="2880" y="176"/>
      </p:cViewPr>
      <p:guideLst>
        <p:guide orient="horz" pos="2160"/>
        <p:guide pos="2880"/>
      </p:guideLst>
    </p:cSldViewPr>
  </p:slideViewPr>
  <p:notesTextViewPr>
    <p:cViewPr>
      <p:scale>
        <a:sx n="1" d="1"/>
        <a:sy n="1" d="1"/>
      </p:scale>
      <p:origin x="0" y="0"/>
    </p:cViewPr>
  </p:notesTextViewPr>
  <p:notesViewPr>
    <p:cSldViewPr>
      <p:cViewPr varScale="1">
        <p:scale>
          <a:sx n="82" d="100"/>
          <a:sy n="82" d="100"/>
        </p:scale>
        <p:origin x="-394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5659" cy="496332"/>
          </a:xfrm>
          <a:prstGeom prst="rect">
            <a:avLst/>
          </a:prstGeom>
        </p:spPr>
        <p:txBody>
          <a:bodyPr vert="horz" lIns="91720" tIns="45860" rIns="91720" bIns="45860" rtlCol="0"/>
          <a:lstStyle>
            <a:lvl1pPr algn="l">
              <a:defRPr sz="1200"/>
            </a:lvl1pPr>
          </a:lstStyle>
          <a:p>
            <a:endParaRPr lang="nl-NL"/>
          </a:p>
        </p:txBody>
      </p:sp>
      <p:sp>
        <p:nvSpPr>
          <p:cNvPr id="3" name="Tijdelijke aanduiding voor datum 2"/>
          <p:cNvSpPr>
            <a:spLocks noGrp="1"/>
          </p:cNvSpPr>
          <p:nvPr>
            <p:ph type="dt" sz="quarter" idx="1"/>
          </p:nvPr>
        </p:nvSpPr>
        <p:spPr>
          <a:xfrm>
            <a:off x="3850446" y="1"/>
            <a:ext cx="2945659" cy="496332"/>
          </a:xfrm>
          <a:prstGeom prst="rect">
            <a:avLst/>
          </a:prstGeom>
        </p:spPr>
        <p:txBody>
          <a:bodyPr vert="horz" lIns="91720" tIns="45860" rIns="91720" bIns="45860" rtlCol="0"/>
          <a:lstStyle>
            <a:lvl1pPr algn="r">
              <a:defRPr sz="1200"/>
            </a:lvl1pPr>
          </a:lstStyle>
          <a:p>
            <a:fld id="{224DE2F8-0FA6-4C05-9087-A8D168065924}" type="datetimeFigureOut">
              <a:rPr lang="nl-NL" smtClean="0"/>
              <a:t>02-12-2024</a:t>
            </a:fld>
            <a:endParaRPr lang="nl-NL"/>
          </a:p>
        </p:txBody>
      </p:sp>
      <p:sp>
        <p:nvSpPr>
          <p:cNvPr id="4" name="Tijdelijke aanduiding voor voettekst 3"/>
          <p:cNvSpPr>
            <a:spLocks noGrp="1"/>
          </p:cNvSpPr>
          <p:nvPr>
            <p:ph type="ftr" sz="quarter" idx="2"/>
          </p:nvPr>
        </p:nvSpPr>
        <p:spPr>
          <a:xfrm>
            <a:off x="2" y="9428585"/>
            <a:ext cx="2945659" cy="496332"/>
          </a:xfrm>
          <a:prstGeom prst="rect">
            <a:avLst/>
          </a:prstGeom>
        </p:spPr>
        <p:txBody>
          <a:bodyPr vert="horz" lIns="91720" tIns="45860" rIns="91720" bIns="4586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6" y="9428585"/>
            <a:ext cx="2945659" cy="496332"/>
          </a:xfrm>
          <a:prstGeom prst="rect">
            <a:avLst/>
          </a:prstGeom>
        </p:spPr>
        <p:txBody>
          <a:bodyPr vert="horz" lIns="91720" tIns="45860" rIns="91720" bIns="45860" rtlCol="0" anchor="b"/>
          <a:lstStyle>
            <a:lvl1pPr algn="r">
              <a:defRPr sz="1200"/>
            </a:lvl1pPr>
          </a:lstStyle>
          <a:p>
            <a:fld id="{8579A58D-0058-468E-A805-9FF7FEBCF85B}" type="slidenum">
              <a:rPr lang="nl-NL" smtClean="0"/>
              <a:t>‹nr.›</a:t>
            </a:fld>
            <a:endParaRPr lang="nl-NL"/>
          </a:p>
        </p:txBody>
      </p:sp>
    </p:spTree>
    <p:extLst>
      <p:ext uri="{BB962C8B-B14F-4D97-AF65-F5344CB8AC3E}">
        <p14:creationId xmlns:p14="http://schemas.microsoft.com/office/powerpoint/2010/main" val="2455236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1"/>
            <a:ext cx="2945659" cy="496332"/>
          </a:xfrm>
          <a:prstGeom prst="rect">
            <a:avLst/>
          </a:prstGeom>
        </p:spPr>
        <p:txBody>
          <a:bodyPr vert="horz" lIns="91720" tIns="45860" rIns="91720" bIns="45860" rtlCol="0"/>
          <a:lstStyle>
            <a:lvl1pPr algn="l">
              <a:defRPr sz="1200"/>
            </a:lvl1pPr>
          </a:lstStyle>
          <a:p>
            <a:endParaRPr lang="nl-NL"/>
          </a:p>
        </p:txBody>
      </p:sp>
      <p:sp>
        <p:nvSpPr>
          <p:cNvPr id="3" name="Tijdelijke aanduiding voor datum 2"/>
          <p:cNvSpPr>
            <a:spLocks noGrp="1"/>
          </p:cNvSpPr>
          <p:nvPr>
            <p:ph type="dt" idx="1"/>
          </p:nvPr>
        </p:nvSpPr>
        <p:spPr>
          <a:xfrm>
            <a:off x="3850446" y="1"/>
            <a:ext cx="2945659" cy="496332"/>
          </a:xfrm>
          <a:prstGeom prst="rect">
            <a:avLst/>
          </a:prstGeom>
        </p:spPr>
        <p:txBody>
          <a:bodyPr vert="horz" lIns="91720" tIns="45860" rIns="91720" bIns="45860" rtlCol="0"/>
          <a:lstStyle>
            <a:lvl1pPr algn="r">
              <a:defRPr sz="1200"/>
            </a:lvl1pPr>
          </a:lstStyle>
          <a:p>
            <a:fld id="{C2DA01D3-8094-4D7A-8610-90FCC8C61EA8}" type="datetimeFigureOut">
              <a:rPr lang="nl-NL" smtClean="0"/>
              <a:t>02-12-2024</a:t>
            </a:fld>
            <a:endParaRPr lang="nl-NL"/>
          </a:p>
        </p:txBody>
      </p:sp>
      <p:sp>
        <p:nvSpPr>
          <p:cNvPr id="4" name="Tijdelijke aanduiding voor dia-afbeelding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720" tIns="45860" rIns="91720" bIns="45860"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720" tIns="45860" rIns="91720" bIns="4586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2" y="9428585"/>
            <a:ext cx="2945659" cy="496332"/>
          </a:xfrm>
          <a:prstGeom prst="rect">
            <a:avLst/>
          </a:prstGeom>
        </p:spPr>
        <p:txBody>
          <a:bodyPr vert="horz" lIns="91720" tIns="45860" rIns="91720" bIns="4586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6" y="9428585"/>
            <a:ext cx="2945659" cy="496332"/>
          </a:xfrm>
          <a:prstGeom prst="rect">
            <a:avLst/>
          </a:prstGeom>
        </p:spPr>
        <p:txBody>
          <a:bodyPr vert="horz" lIns="91720" tIns="45860" rIns="91720" bIns="45860" rtlCol="0" anchor="b"/>
          <a:lstStyle>
            <a:lvl1pPr algn="r">
              <a:defRPr sz="1200"/>
            </a:lvl1pPr>
          </a:lstStyle>
          <a:p>
            <a:fld id="{CDB9E16B-72A9-43BB-8C0A-C32BB4D6EE4B}" type="slidenum">
              <a:rPr lang="nl-NL" smtClean="0"/>
              <a:t>‹nr.›</a:t>
            </a:fld>
            <a:endParaRPr lang="nl-NL"/>
          </a:p>
        </p:txBody>
      </p:sp>
    </p:spTree>
    <p:extLst>
      <p:ext uri="{BB962C8B-B14F-4D97-AF65-F5344CB8AC3E}">
        <p14:creationId xmlns:p14="http://schemas.microsoft.com/office/powerpoint/2010/main" val="309579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426E53-B314-103A-958A-4D02C15AE06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1650BEB-A69F-D7C2-658A-B4BA8170B262}"/>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45694A40-871C-302B-C3AB-F6BC53D1959C}"/>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9AEE8777-FAC5-9B63-76B6-1E58824F15F9}"/>
              </a:ext>
            </a:extLst>
          </p:cNvPr>
          <p:cNvSpPr>
            <a:spLocks noGrp="1"/>
          </p:cNvSpPr>
          <p:nvPr>
            <p:ph type="sldNum" sz="quarter" idx="10"/>
          </p:nvPr>
        </p:nvSpPr>
        <p:spPr/>
        <p:txBody>
          <a:bodyPr/>
          <a:lstStyle/>
          <a:p>
            <a:fld id="{CDB9E16B-72A9-43BB-8C0A-C32BB4D6EE4B}" type="slidenum">
              <a:rPr lang="nl-NL" smtClean="0"/>
              <a:t>1</a:t>
            </a:fld>
            <a:endParaRPr lang="nl-NL"/>
          </a:p>
        </p:txBody>
      </p:sp>
    </p:spTree>
    <p:extLst>
      <p:ext uri="{BB962C8B-B14F-4D97-AF65-F5344CB8AC3E}">
        <p14:creationId xmlns:p14="http://schemas.microsoft.com/office/powerpoint/2010/main" val="165333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2D65-0BD6-8D35-A0B4-C0CF7C37C8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0C081C0-ABFB-72DE-5789-8C786FF384EB}"/>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98BCD43E-1AB4-87BB-B13F-E99A4EDFAD9A}"/>
              </a:ext>
            </a:extLst>
          </p:cNvPr>
          <p:cNvSpPr>
            <a:spLocks noGrp="1"/>
          </p:cNvSpPr>
          <p:nvPr>
            <p:ph type="body" idx="1"/>
          </p:nvPr>
        </p:nvSpPr>
        <p:spPr/>
        <p:txBody>
          <a:bodyPr/>
          <a:lstStyle/>
          <a:p>
            <a:pPr marL="171450" indent="-171450">
              <a:buFont typeface="Arial" panose="020B0604020202020204" pitchFamily="34" charset="0"/>
              <a:buChar char="•"/>
            </a:pPr>
            <a:r>
              <a:rPr lang="nl-NL" dirty="0"/>
              <a:t>MOOI? JA = staan en lang maken | NEE = klein maken</a:t>
            </a:r>
          </a:p>
          <a:p>
            <a:pPr marL="171450" indent="-171450">
              <a:buFont typeface="Arial" panose="020B0604020202020204" pitchFamily="34" charset="0"/>
              <a:buChar char="•"/>
            </a:pPr>
            <a:r>
              <a:rPr lang="nl-NL" dirty="0"/>
              <a:t>Kunstenaar is Kalle </a:t>
            </a:r>
            <a:r>
              <a:rPr lang="nl-NL" dirty="0" err="1"/>
              <a:t>Hellzén</a:t>
            </a:r>
            <a:r>
              <a:rPr lang="nl-NL" dirty="0"/>
              <a:t> </a:t>
            </a:r>
          </a:p>
        </p:txBody>
      </p:sp>
      <p:sp>
        <p:nvSpPr>
          <p:cNvPr id="4" name="Tijdelijke aanduiding voor dianummer 3">
            <a:extLst>
              <a:ext uri="{FF2B5EF4-FFF2-40B4-BE49-F238E27FC236}">
                <a16:creationId xmlns:a16="http://schemas.microsoft.com/office/drawing/2014/main" id="{04C12E25-1ECF-D695-2294-17C0BD58B3AE}"/>
              </a:ext>
            </a:extLst>
          </p:cNvPr>
          <p:cNvSpPr>
            <a:spLocks noGrp="1"/>
          </p:cNvSpPr>
          <p:nvPr>
            <p:ph type="sldNum" sz="quarter" idx="10"/>
          </p:nvPr>
        </p:nvSpPr>
        <p:spPr/>
        <p:txBody>
          <a:bodyPr/>
          <a:lstStyle/>
          <a:p>
            <a:fld id="{CDB9E16B-72A9-43BB-8C0A-C32BB4D6EE4B}" type="slidenum">
              <a:rPr lang="nl-NL" smtClean="0"/>
              <a:t>10</a:t>
            </a:fld>
            <a:endParaRPr lang="nl-NL"/>
          </a:p>
        </p:txBody>
      </p:sp>
    </p:spTree>
    <p:extLst>
      <p:ext uri="{BB962C8B-B14F-4D97-AF65-F5344CB8AC3E}">
        <p14:creationId xmlns:p14="http://schemas.microsoft.com/office/powerpoint/2010/main" val="924094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F6FE27-81C2-6D5C-2774-307EFFBA270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A481E49-D8D8-B6B2-377B-030EF2B037FD}"/>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A548F0F2-8236-89AD-AE48-B48A8D89B9F4}"/>
              </a:ext>
            </a:extLst>
          </p:cNvPr>
          <p:cNvSpPr>
            <a:spLocks noGrp="1"/>
          </p:cNvSpPr>
          <p:nvPr>
            <p:ph type="body" idx="1"/>
          </p:nvPr>
        </p:nvSpPr>
        <p:spPr/>
        <p:txBody>
          <a:bodyPr/>
          <a:lstStyle/>
          <a:p>
            <a:pPr marL="171450" indent="-171450">
              <a:buFont typeface="Arial" panose="020B0604020202020204" pitchFamily="34" charset="0"/>
              <a:buChar char="•"/>
            </a:pPr>
            <a:r>
              <a:rPr lang="nl-NL" dirty="0"/>
              <a:t>Wat gebeurt er?</a:t>
            </a:r>
          </a:p>
          <a:p>
            <a:pPr marL="171450" indent="-171450">
              <a:buFont typeface="Arial" panose="020B0604020202020204" pitchFamily="34" charset="0"/>
              <a:buChar char="•"/>
            </a:pPr>
            <a:r>
              <a:rPr lang="nl-NL" dirty="0"/>
              <a:t>Waar zie je dat aan?</a:t>
            </a:r>
          </a:p>
          <a:p>
            <a:pPr marL="171450" indent="-171450">
              <a:buFont typeface="Arial" panose="020B0604020202020204" pitchFamily="34" charset="0"/>
              <a:buChar char="•"/>
            </a:pPr>
            <a:r>
              <a:rPr lang="nl-NL" dirty="0"/>
              <a:t>Wat kun je nog meer ontdekken?</a:t>
            </a:r>
          </a:p>
          <a:p>
            <a:pPr marL="171450" indent="-171450">
              <a:buFont typeface="Arial" panose="020B0604020202020204" pitchFamily="34" charset="0"/>
              <a:buChar char="•"/>
            </a:pPr>
            <a:r>
              <a:rPr lang="nl-NL" dirty="0" err="1"/>
              <a:t>https</a:t>
            </a:r>
            <a:r>
              <a:rPr lang="nl-NL" dirty="0"/>
              <a:t>://</a:t>
            </a:r>
            <a:r>
              <a:rPr lang="nl-NL" dirty="0" err="1"/>
              <a:t>www.vtsnederland.org</a:t>
            </a:r>
            <a:r>
              <a:rPr lang="nl-NL" dirty="0"/>
              <a:t>/berichten/2024/4/11/oefenen-met-het-voeren-van-</a:t>
            </a:r>
            <a:r>
              <a:rPr lang="nl-NL" dirty="0" err="1"/>
              <a:t>vts</a:t>
            </a:r>
            <a:r>
              <a:rPr lang="nl-NL" dirty="0"/>
              <a:t>-gesprekken</a:t>
            </a:r>
          </a:p>
          <a:p>
            <a:pPr marL="171450" indent="-171450">
              <a:buFont typeface="Arial" panose="020B0604020202020204" pitchFamily="34" charset="0"/>
              <a:buChar char="•"/>
            </a:pPr>
            <a:r>
              <a:rPr lang="nl-NL" dirty="0" err="1"/>
              <a:t>https</a:t>
            </a:r>
            <a:r>
              <a:rPr lang="nl-NL" dirty="0"/>
              <a:t>://</a:t>
            </a:r>
            <a:r>
              <a:rPr lang="nl-NL" dirty="0" err="1"/>
              <a:t>www.lkca.nl</a:t>
            </a:r>
            <a:r>
              <a:rPr lang="nl-NL" dirty="0"/>
              <a:t>/artikel/</a:t>
            </a:r>
            <a:r>
              <a:rPr lang="nl-NL" dirty="0" err="1"/>
              <a:t>visual</a:t>
            </a:r>
            <a:r>
              <a:rPr lang="nl-NL" dirty="0"/>
              <a:t>-thinking-</a:t>
            </a:r>
            <a:r>
              <a:rPr lang="nl-NL" dirty="0" err="1"/>
              <a:t>strategies</a:t>
            </a:r>
            <a:r>
              <a:rPr lang="nl-NL" dirty="0"/>
              <a:t>-vertel-maar-wat-je-ziet/ </a:t>
            </a:r>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3B85C83-E863-00E0-62F4-2486D4F601A0}"/>
              </a:ext>
            </a:extLst>
          </p:cNvPr>
          <p:cNvSpPr>
            <a:spLocks noGrp="1"/>
          </p:cNvSpPr>
          <p:nvPr>
            <p:ph type="sldNum" sz="quarter" idx="10"/>
          </p:nvPr>
        </p:nvSpPr>
        <p:spPr/>
        <p:txBody>
          <a:bodyPr/>
          <a:lstStyle/>
          <a:p>
            <a:fld id="{CDB9E16B-72A9-43BB-8C0A-C32BB4D6EE4B}" type="slidenum">
              <a:rPr lang="nl-NL" smtClean="0"/>
              <a:t>11</a:t>
            </a:fld>
            <a:endParaRPr lang="nl-NL"/>
          </a:p>
        </p:txBody>
      </p:sp>
    </p:spTree>
    <p:extLst>
      <p:ext uri="{BB962C8B-B14F-4D97-AF65-F5344CB8AC3E}">
        <p14:creationId xmlns:p14="http://schemas.microsoft.com/office/powerpoint/2010/main" val="172253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E68A2A-E41C-60F4-1AF4-1C5FB06DB4CC}"/>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8AEF635-1DBC-276B-A419-053FD54E9F9D}"/>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D973DF2B-4773-5743-901B-9C442B9B43F7}"/>
              </a:ext>
            </a:extLst>
          </p:cNvPr>
          <p:cNvSpPr>
            <a:spLocks noGrp="1"/>
          </p:cNvSpPr>
          <p:nvPr>
            <p:ph type="body" idx="1"/>
          </p:nvPr>
        </p:nvSpPr>
        <p:spPr/>
        <p:txBody>
          <a:bodyPr/>
          <a:lstStyle/>
          <a:p>
            <a:pPr marL="171450" indent="-171450">
              <a:buFont typeface="Arial" panose="020B0604020202020204" pitchFamily="34" charset="0"/>
              <a:buChar char="•"/>
            </a:pPr>
            <a:r>
              <a:rPr lang="nl-NL" dirty="0"/>
              <a:t>Blijven of weg? Wat vind jij het belang van erfgoed/kunst/cultuur? Blijf nieuwsgierig zonder oordelen of meningen te geven. We hebben maar 1 taak, 1 hele makkelijke: jongeren willen gehoord worden, </a:t>
            </a:r>
            <a:r>
              <a:rPr lang="nl-NL" dirty="0" err="1"/>
              <a:t>that’s</a:t>
            </a:r>
            <a:r>
              <a:rPr lang="nl-NL" dirty="0"/>
              <a:t> </a:t>
            </a:r>
            <a:r>
              <a:rPr lang="nl-NL" dirty="0" err="1"/>
              <a:t>all</a:t>
            </a:r>
            <a:r>
              <a:rPr lang="nl-NL" dirty="0"/>
              <a:t>.</a:t>
            </a:r>
          </a:p>
        </p:txBody>
      </p:sp>
      <p:sp>
        <p:nvSpPr>
          <p:cNvPr id="4" name="Tijdelijke aanduiding voor dianummer 3">
            <a:extLst>
              <a:ext uri="{FF2B5EF4-FFF2-40B4-BE49-F238E27FC236}">
                <a16:creationId xmlns:a16="http://schemas.microsoft.com/office/drawing/2014/main" id="{14CD8E54-847B-8CDB-0CEF-2EAD977BDDDB}"/>
              </a:ext>
            </a:extLst>
          </p:cNvPr>
          <p:cNvSpPr>
            <a:spLocks noGrp="1"/>
          </p:cNvSpPr>
          <p:nvPr>
            <p:ph type="sldNum" sz="quarter" idx="10"/>
          </p:nvPr>
        </p:nvSpPr>
        <p:spPr/>
        <p:txBody>
          <a:bodyPr/>
          <a:lstStyle/>
          <a:p>
            <a:fld id="{CDB9E16B-72A9-43BB-8C0A-C32BB4D6EE4B}" type="slidenum">
              <a:rPr lang="nl-NL" smtClean="0"/>
              <a:t>12</a:t>
            </a:fld>
            <a:endParaRPr lang="nl-NL"/>
          </a:p>
        </p:txBody>
      </p:sp>
    </p:spTree>
    <p:extLst>
      <p:ext uri="{BB962C8B-B14F-4D97-AF65-F5344CB8AC3E}">
        <p14:creationId xmlns:p14="http://schemas.microsoft.com/office/powerpoint/2010/main" val="1068695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ED783-EE97-B67F-B701-0555FBE4754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30DB727-7B44-3F69-B918-11C35FFD1BB7}"/>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6420ED8D-3370-AB2E-D50D-B627CCBA9415}"/>
              </a:ext>
            </a:extLst>
          </p:cNvPr>
          <p:cNvSpPr>
            <a:spLocks noGrp="1"/>
          </p:cNvSpPr>
          <p:nvPr>
            <p:ph type="body" idx="1"/>
          </p:nvPr>
        </p:nvSpPr>
        <p:spPr/>
        <p:txBody>
          <a:bodyPr/>
          <a:lstStyle/>
          <a:p>
            <a:pPr marL="171450" indent="-171450">
              <a:buFont typeface="Arial" panose="020B0604020202020204" pitchFamily="34" charset="0"/>
              <a:buChar char="•"/>
            </a:pPr>
            <a:r>
              <a:rPr lang="nl-NL" dirty="0"/>
              <a:t>Maak een hoofdpersonage voor de rondleiding met je buurman/buurvrouw. Hoofdpersonage heeft naam en beroep en door diens ogen naar </a:t>
            </a:r>
            <a:r>
              <a:rPr lang="nl-NL" dirty="0" err="1"/>
              <a:t>kunst,erfgoed,expositie</a:t>
            </a:r>
            <a:r>
              <a:rPr lang="nl-NL" dirty="0"/>
              <a:t> kijken. Maak foto. Vragen tijdens rondleiding: wat vindt je hoofdpersonage er van?</a:t>
            </a:r>
          </a:p>
        </p:txBody>
      </p:sp>
      <p:sp>
        <p:nvSpPr>
          <p:cNvPr id="4" name="Tijdelijke aanduiding voor dianummer 3">
            <a:extLst>
              <a:ext uri="{FF2B5EF4-FFF2-40B4-BE49-F238E27FC236}">
                <a16:creationId xmlns:a16="http://schemas.microsoft.com/office/drawing/2014/main" id="{AC7354E5-6C13-72AE-1ACC-D0053AFCCBA9}"/>
              </a:ext>
            </a:extLst>
          </p:cNvPr>
          <p:cNvSpPr>
            <a:spLocks noGrp="1"/>
          </p:cNvSpPr>
          <p:nvPr>
            <p:ph type="sldNum" sz="quarter" idx="10"/>
          </p:nvPr>
        </p:nvSpPr>
        <p:spPr/>
        <p:txBody>
          <a:bodyPr/>
          <a:lstStyle/>
          <a:p>
            <a:fld id="{CDB9E16B-72A9-43BB-8C0A-C32BB4D6EE4B}" type="slidenum">
              <a:rPr lang="nl-NL" smtClean="0"/>
              <a:t>13</a:t>
            </a:fld>
            <a:endParaRPr lang="nl-NL"/>
          </a:p>
        </p:txBody>
      </p:sp>
    </p:spTree>
    <p:extLst>
      <p:ext uri="{BB962C8B-B14F-4D97-AF65-F5344CB8AC3E}">
        <p14:creationId xmlns:p14="http://schemas.microsoft.com/office/powerpoint/2010/main" val="308679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841F3D-DDEF-DC2A-7E3E-9F491511CD4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3AAC69F-E571-3CF4-542A-83B518217C91}"/>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41C94158-3656-3116-70DD-34ECB579A825}"/>
              </a:ext>
            </a:extLst>
          </p:cNvPr>
          <p:cNvSpPr>
            <a:spLocks noGrp="1"/>
          </p:cNvSpPr>
          <p:nvPr>
            <p:ph type="body" idx="1"/>
          </p:nvPr>
        </p:nvSpPr>
        <p:spPr/>
        <p:txBody>
          <a:bodyPr/>
          <a:lstStyle/>
          <a:p>
            <a:pPr marL="171450" indent="-171450">
              <a:buFont typeface="Arial" panose="020B0604020202020204" pitchFamily="34" charset="0"/>
              <a:buChar char="•"/>
            </a:pPr>
            <a:r>
              <a:rPr lang="nl-NL" dirty="0" err="1"/>
              <a:t>https</a:t>
            </a:r>
            <a:r>
              <a:rPr lang="nl-NL" dirty="0"/>
              <a:t>://</a:t>
            </a:r>
            <a:r>
              <a:rPr lang="nl-NL" dirty="0" err="1"/>
              <a:t>www.bol.com</a:t>
            </a:r>
            <a:r>
              <a:rPr lang="nl-NL" dirty="0"/>
              <a:t>/nl/nl/p/geweldloos-verzet-op-school/9200000041032887/?</a:t>
            </a:r>
            <a:r>
              <a:rPr lang="nl-NL" dirty="0" err="1"/>
              <a:t>bltgh</a:t>
            </a:r>
            <a:r>
              <a:rPr lang="nl-NL" dirty="0"/>
              <a:t>=gYhc5buZOZ3Ggrk31jpJgQ.2_6.7.ProductImage</a:t>
            </a:r>
          </a:p>
          <a:p>
            <a:pPr marL="171450" indent="-171450">
              <a:buFont typeface="Arial" panose="020B0604020202020204" pitchFamily="34" charset="0"/>
              <a:buChar char="•"/>
            </a:pPr>
            <a:r>
              <a:rPr lang="nl-NL" dirty="0" err="1"/>
              <a:t>https</a:t>
            </a:r>
            <a:r>
              <a:rPr lang="nl-NL" dirty="0"/>
              <a:t>://</a:t>
            </a:r>
            <a:r>
              <a:rPr lang="nl-NL" dirty="0" err="1"/>
              <a:t>www.bol.com</a:t>
            </a:r>
            <a:r>
              <a:rPr lang="nl-NL" dirty="0"/>
              <a:t>/nl/nl/p/</a:t>
            </a:r>
            <a:r>
              <a:rPr lang="nl-NL" dirty="0" err="1"/>
              <a:t>wicked</a:t>
            </a:r>
            <a:r>
              <a:rPr lang="nl-NL" dirty="0"/>
              <a:t>-arts-</a:t>
            </a:r>
            <a:r>
              <a:rPr lang="nl-NL" dirty="0" err="1"/>
              <a:t>assignments</a:t>
            </a:r>
            <a:r>
              <a:rPr lang="nl-NL" dirty="0"/>
              <a:t>/9300000006209166/?</a:t>
            </a:r>
            <a:r>
              <a:rPr lang="nl-NL" dirty="0" err="1"/>
              <a:t>bltgh</a:t>
            </a:r>
            <a:r>
              <a:rPr lang="nl-NL" dirty="0"/>
              <a:t>=iPD1slGQ1LUWbPmcAhZGFw.2_6.7.ProductImage</a:t>
            </a:r>
          </a:p>
          <a:p>
            <a:pPr marL="171450" indent="-171450">
              <a:buFont typeface="Arial" panose="020B0604020202020204" pitchFamily="34" charset="0"/>
              <a:buChar char="•"/>
            </a:pPr>
            <a:r>
              <a:rPr lang="nl-NL" dirty="0" err="1"/>
              <a:t>https</a:t>
            </a:r>
            <a:r>
              <a:rPr lang="nl-NL" dirty="0"/>
              <a:t>://</a:t>
            </a:r>
            <a:r>
              <a:rPr lang="nl-NL" dirty="0" err="1"/>
              <a:t>www.bol.com</a:t>
            </a:r>
            <a:r>
              <a:rPr lang="nl-NL" dirty="0"/>
              <a:t>/nl/nl/p/</a:t>
            </a:r>
            <a:r>
              <a:rPr lang="nl-NL" dirty="0" err="1"/>
              <a:t>visual</a:t>
            </a:r>
            <a:r>
              <a:rPr lang="nl-NL" dirty="0"/>
              <a:t>-thinking/9200000065682040/?</a:t>
            </a:r>
            <a:r>
              <a:rPr lang="nl-NL" dirty="0" err="1"/>
              <a:t>bltgh</a:t>
            </a:r>
            <a:r>
              <a:rPr lang="nl-NL" dirty="0"/>
              <a:t>=twfGDvmrG7ljXPkTTchEog.2_11.12.ProductImage</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11B995AF-06F2-74E4-8E1C-1FD732F7B8CC}"/>
              </a:ext>
            </a:extLst>
          </p:cNvPr>
          <p:cNvSpPr>
            <a:spLocks noGrp="1"/>
          </p:cNvSpPr>
          <p:nvPr>
            <p:ph type="sldNum" sz="quarter" idx="10"/>
          </p:nvPr>
        </p:nvSpPr>
        <p:spPr/>
        <p:txBody>
          <a:bodyPr/>
          <a:lstStyle/>
          <a:p>
            <a:fld id="{CDB9E16B-72A9-43BB-8C0A-C32BB4D6EE4B}" type="slidenum">
              <a:rPr lang="nl-NL" smtClean="0"/>
              <a:t>14</a:t>
            </a:fld>
            <a:endParaRPr lang="nl-NL"/>
          </a:p>
        </p:txBody>
      </p:sp>
    </p:spTree>
    <p:extLst>
      <p:ext uri="{BB962C8B-B14F-4D97-AF65-F5344CB8AC3E}">
        <p14:creationId xmlns:p14="http://schemas.microsoft.com/office/powerpoint/2010/main" val="24403197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Zijn er nog vragen?</a:t>
            </a:r>
            <a:br>
              <a:rPr lang="nl-NL" dirty="0"/>
            </a:br>
            <a:r>
              <a:rPr lang="nl-NL" dirty="0" err="1"/>
              <a:t>igor.vrebac@kunstencultuur.nl</a:t>
            </a:r>
            <a:br>
              <a:rPr lang="nl-NL" dirty="0"/>
            </a:br>
            <a:br>
              <a:rPr lang="nl-NL" dirty="0"/>
            </a:br>
            <a:endParaRPr lang="nl-NL" dirty="0"/>
          </a:p>
        </p:txBody>
      </p:sp>
      <p:sp>
        <p:nvSpPr>
          <p:cNvPr id="4" name="Tijdelijke aanduiding voor dianummer 3"/>
          <p:cNvSpPr>
            <a:spLocks noGrp="1"/>
          </p:cNvSpPr>
          <p:nvPr>
            <p:ph type="sldNum" sz="quarter" idx="5"/>
          </p:nvPr>
        </p:nvSpPr>
        <p:spPr/>
        <p:txBody>
          <a:bodyPr/>
          <a:lstStyle/>
          <a:p>
            <a:fld id="{CDB9E16B-72A9-43BB-8C0A-C32BB4D6EE4B}" type="slidenum">
              <a:rPr lang="nl-NL" smtClean="0"/>
              <a:t>15</a:t>
            </a:fld>
            <a:endParaRPr lang="nl-NL"/>
          </a:p>
        </p:txBody>
      </p:sp>
    </p:spTree>
    <p:extLst>
      <p:ext uri="{BB962C8B-B14F-4D97-AF65-F5344CB8AC3E}">
        <p14:creationId xmlns:p14="http://schemas.microsoft.com/office/powerpoint/2010/main" val="1324713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5988" y="742950"/>
            <a:ext cx="4965700" cy="3724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DB9E16B-72A9-43BB-8C0A-C32BB4D6EE4B}" type="slidenum">
              <a:rPr lang="nl-NL" smtClean="0"/>
              <a:t>2</a:t>
            </a:fld>
            <a:endParaRPr lang="nl-NL"/>
          </a:p>
        </p:txBody>
      </p:sp>
    </p:spTree>
    <p:extLst>
      <p:ext uri="{BB962C8B-B14F-4D97-AF65-F5344CB8AC3E}">
        <p14:creationId xmlns:p14="http://schemas.microsoft.com/office/powerpoint/2010/main" val="3838701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15988" y="742950"/>
            <a:ext cx="4965700" cy="3724275"/>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DB9E16B-72A9-43BB-8C0A-C32BB4D6EE4B}" type="slidenum">
              <a:rPr lang="nl-NL" smtClean="0"/>
              <a:t>3</a:t>
            </a:fld>
            <a:endParaRPr lang="nl-NL"/>
          </a:p>
        </p:txBody>
      </p:sp>
    </p:spTree>
    <p:extLst>
      <p:ext uri="{BB962C8B-B14F-4D97-AF65-F5344CB8AC3E}">
        <p14:creationId xmlns:p14="http://schemas.microsoft.com/office/powerpoint/2010/main" val="104441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1BB48-155A-0CED-901A-3E60FC95EA6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DD126FD-5292-115D-DB39-FD745C042FE7}"/>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7B074917-CB8D-63D0-BB9B-92E683EB78E5}"/>
              </a:ext>
            </a:extLst>
          </p:cNvPr>
          <p:cNvSpPr>
            <a:spLocks noGrp="1"/>
          </p:cNvSpPr>
          <p:nvPr>
            <p:ph type="body" idx="1"/>
          </p:nvPr>
        </p:nvSpPr>
        <p:spPr/>
        <p:txBody>
          <a:bodyPr/>
          <a:lstStyle/>
          <a:p>
            <a:pPr marL="171450" indent="-171450">
              <a:buFont typeface="Arial" panose="020B0604020202020204" pitchFamily="34" charset="0"/>
              <a:buChar char="•"/>
            </a:pPr>
            <a:r>
              <a:rPr lang="nl-NL" dirty="0"/>
              <a:t>WEES JEELF, DOE GEK: Probeer iets onverwachts te doen. Iets te doen wat ze niet gewend zijn. Ga zitten als het rumoerig wordt, of juist: begin zittend op de vloer om ze te laten gronden. Je wordt interessant en je doorbreekt hun verwachtingen. </a:t>
            </a:r>
          </a:p>
          <a:p>
            <a:pPr marL="171450" indent="-171450">
              <a:buFont typeface="Arial" panose="020B0604020202020204" pitchFamily="34" charset="0"/>
              <a:buChar char="•"/>
            </a:pPr>
            <a:r>
              <a:rPr lang="nl-NL" dirty="0"/>
              <a:t>Zing, masker, dans, kostuum, traktatie? Kun je het koppelen aan het thema of de expositie die er op dat moment is? Maak het tastbaar voor ze. </a:t>
            </a:r>
          </a:p>
          <a:p>
            <a:pPr marL="171450" indent="-171450">
              <a:buFont typeface="Arial" panose="020B0604020202020204" pitchFamily="34" charset="0"/>
              <a:buChar char="•"/>
            </a:pPr>
            <a:r>
              <a:rPr lang="nl-NL" dirty="0"/>
              <a:t>LAAT ZE HUN ROL SPELEN: ieder gedrag heeft een herkomst, maar zonder daarop in te gaan, gebruik het juist voor je eigen gewin. Praat iemand te veel? Laat diegene presenteren. Wil iemand iets niet doen wat je vraagt, laat diegene je dan assisteren. Wat MAG wel?</a:t>
            </a:r>
          </a:p>
          <a:p>
            <a:pPr marL="171450" indent="-171450">
              <a:buFont typeface="Arial" panose="020B0604020202020204" pitchFamily="34" charset="0"/>
              <a:buChar char="•"/>
            </a:pPr>
            <a:r>
              <a:rPr lang="nl-NL" dirty="0"/>
              <a:t>DRAAI DE ROLLEN OM: Laat ze hen vertellen wat ze zien aan jou. Wat weten zij al en wat denken ze wat het is. Wat is de associatie en de verbeelding? Voorbeeld van Marokkaanse jongeren in CM: rondleider ook wat geleerd, want andere culturele achtergrond.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KIES EEN VORM: bij theatervoorstellingen hielp het me om de voorstelling te zien als ritueel, als spel, als wedstrijd. Misschien is de rondleiding in een museum een zoektocht, een spel, een wedstrijd (werkt altijd heel goed bij jongeren vanwege het competitie-element), of juist een cumulatief spel (samenwerken als klas en vergelijken met andere klassen). WHAT’S IN IT FOR THEM?</a:t>
            </a:r>
          </a:p>
          <a:p>
            <a:pPr marL="171450" indent="-171450">
              <a:buFont typeface="Arial" panose="020B0604020202020204" pitchFamily="34" charset="0"/>
              <a:buChar char="•"/>
            </a:pPr>
            <a:r>
              <a:rPr lang="nl-NL" dirty="0"/>
              <a:t>HIER EN NU: durf het niet te weten. Samen onderzoeken, samen associëren, samen kwetsbaar zijn. Ideale samenwerking voor mij is als ik me openstel om iets van hen te leren. Dat benoemen helpt de leerling om meer betrokken te raken. </a:t>
            </a:r>
          </a:p>
        </p:txBody>
      </p:sp>
      <p:sp>
        <p:nvSpPr>
          <p:cNvPr id="4" name="Tijdelijke aanduiding voor dianummer 3">
            <a:extLst>
              <a:ext uri="{FF2B5EF4-FFF2-40B4-BE49-F238E27FC236}">
                <a16:creationId xmlns:a16="http://schemas.microsoft.com/office/drawing/2014/main" id="{B2794D98-88CC-3E31-87FA-D9B79DCA0FAE}"/>
              </a:ext>
            </a:extLst>
          </p:cNvPr>
          <p:cNvSpPr>
            <a:spLocks noGrp="1"/>
          </p:cNvSpPr>
          <p:nvPr>
            <p:ph type="sldNum" sz="quarter" idx="10"/>
          </p:nvPr>
        </p:nvSpPr>
        <p:spPr/>
        <p:txBody>
          <a:bodyPr/>
          <a:lstStyle/>
          <a:p>
            <a:fld id="{CDB9E16B-72A9-43BB-8C0A-C32BB4D6EE4B}" type="slidenum">
              <a:rPr lang="nl-NL" smtClean="0"/>
              <a:t>4</a:t>
            </a:fld>
            <a:endParaRPr lang="nl-NL"/>
          </a:p>
        </p:txBody>
      </p:sp>
    </p:spTree>
    <p:extLst>
      <p:ext uri="{BB962C8B-B14F-4D97-AF65-F5344CB8AC3E}">
        <p14:creationId xmlns:p14="http://schemas.microsoft.com/office/powerpoint/2010/main" val="3335280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A571B9-1EC4-617F-463C-E2CFAC8E530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A47B34B-0E3E-E845-0FF1-EC3AC8552930}"/>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105F742F-A1E4-9A7C-3951-E1CCEF0939FB}"/>
              </a:ext>
            </a:extLst>
          </p:cNvPr>
          <p:cNvSpPr>
            <a:spLocks noGrp="1"/>
          </p:cNvSpPr>
          <p:nvPr>
            <p:ph type="body" idx="1"/>
          </p:nvPr>
        </p:nvSpPr>
        <p:spPr/>
        <p:txBody>
          <a:bodyPr/>
          <a:lstStyle/>
          <a:p>
            <a:pPr marL="171450" indent="-171450">
              <a:buFont typeface="Arial" panose="020B0604020202020204" pitchFamily="34" charset="0"/>
              <a:buChar char="•"/>
            </a:pPr>
            <a:r>
              <a:rPr lang="nl-NL" dirty="0"/>
              <a:t>OEFENING: pak een voorwerp en vertel ons een herinnering. 2 x Dit zou je ook kunnen doen met leerlingen. Maak een koppeling naar de inhoud van de expositie of thema. Vroeger-nu? Nu-later? 1 x een verhaal vertellen door de ogen van </a:t>
            </a:r>
            <a:r>
              <a:rPr lang="nl-NL" dirty="0" err="1"/>
              <a:t>iemand’s</a:t>
            </a:r>
            <a:r>
              <a:rPr lang="nl-NL" dirty="0"/>
              <a:t> schoen. Geef het een naam, leeftijd, gevoel.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DEFINITIE: </a:t>
            </a:r>
            <a:r>
              <a:rPr lang="nl-NL" b="1" i="0" u="none" strike="noStrike" dirty="0">
                <a:solidFill>
                  <a:srgbClr val="000000"/>
                </a:solidFill>
                <a:effectLst/>
                <a:latin typeface="Lato" panose="020F0502020204030204" pitchFamily="34" charset="0"/>
              </a:rPr>
              <a:t>Storytelling is de kunst van het vertellen van verhalen, waarbij emotie, narratieve structuur en visuele elementen worden gebruikt om een boodschap over te brengen en een connectie te maken met het publiek.</a:t>
            </a:r>
            <a:endParaRPr lang="nl-NL" dirty="0"/>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D7DC55C5-95D8-54E4-6E49-99949FC8AEB0}"/>
              </a:ext>
            </a:extLst>
          </p:cNvPr>
          <p:cNvSpPr>
            <a:spLocks noGrp="1"/>
          </p:cNvSpPr>
          <p:nvPr>
            <p:ph type="sldNum" sz="quarter" idx="10"/>
          </p:nvPr>
        </p:nvSpPr>
        <p:spPr/>
        <p:txBody>
          <a:bodyPr/>
          <a:lstStyle/>
          <a:p>
            <a:fld id="{CDB9E16B-72A9-43BB-8C0A-C32BB4D6EE4B}" type="slidenum">
              <a:rPr lang="nl-NL" smtClean="0"/>
              <a:t>5</a:t>
            </a:fld>
            <a:endParaRPr lang="nl-NL"/>
          </a:p>
        </p:txBody>
      </p:sp>
    </p:spTree>
    <p:extLst>
      <p:ext uri="{BB962C8B-B14F-4D97-AF65-F5344CB8AC3E}">
        <p14:creationId xmlns:p14="http://schemas.microsoft.com/office/powerpoint/2010/main" val="180276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7E50F-CAA5-FD42-A844-1FB912D7DF85}"/>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98E58B0-74EB-EC29-3A2C-43DD9CCC3BCC}"/>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B1B1D746-FC5A-CB60-8B77-879D482EDC9B}"/>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OEFENING: pak een voorwerp en vertel ons een herinnering. 2 x Dit zou je ook kunnen doen met leerlingen. Maak een koppeling naar de inhoud van de expositie of thema. Vroeger-nu? Nu-later? 1 x een verhaal vertellen door de ogen van </a:t>
            </a:r>
            <a:r>
              <a:rPr lang="nl-NL" dirty="0" err="1"/>
              <a:t>iemand’s</a:t>
            </a:r>
            <a:r>
              <a:rPr lang="nl-NL" dirty="0"/>
              <a:t> schoen. Geef het een naam, leeftijd, gevoel.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DEFINITIE: </a:t>
            </a:r>
            <a:r>
              <a:rPr lang="nl-NL" b="1" i="0" u="none" strike="noStrike" dirty="0">
                <a:solidFill>
                  <a:srgbClr val="000000"/>
                </a:solidFill>
                <a:effectLst/>
                <a:latin typeface="Lato" panose="020F0502020204030204" pitchFamily="34" charset="0"/>
              </a:rPr>
              <a:t>Storytelling is de kunst van het vertellen van verhalen, waarbij emotie, narratieve structuur en visuele elementen worden gebruikt om een boodschap over te brengen en een connectie te maken met het publiek.</a:t>
            </a:r>
            <a:endParaRPr lang="nl-NL"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INZET STORYTELING: elementen die mensen nodig hebben om een verhaal belangrijk en aandachtig te vinden. Je verbindt verhaal aan je eigen beleving en emoties, dus op emotioneel level praten. Mij helpt altijd: “Toen ik zo oud was als jullie….” of juist lokaal: “Op jullie leeftijd deed ik aan voetballen hier op het schoolpleintje….”</a:t>
            </a:r>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26850C03-015B-3B0A-7CC7-2CA8C9821FC2}"/>
              </a:ext>
            </a:extLst>
          </p:cNvPr>
          <p:cNvSpPr>
            <a:spLocks noGrp="1"/>
          </p:cNvSpPr>
          <p:nvPr>
            <p:ph type="sldNum" sz="quarter" idx="10"/>
          </p:nvPr>
        </p:nvSpPr>
        <p:spPr/>
        <p:txBody>
          <a:bodyPr/>
          <a:lstStyle/>
          <a:p>
            <a:fld id="{CDB9E16B-72A9-43BB-8C0A-C32BB4D6EE4B}" type="slidenum">
              <a:rPr lang="nl-NL" smtClean="0"/>
              <a:t>6</a:t>
            </a:fld>
            <a:endParaRPr lang="nl-NL"/>
          </a:p>
        </p:txBody>
      </p:sp>
    </p:spTree>
    <p:extLst>
      <p:ext uri="{BB962C8B-B14F-4D97-AF65-F5344CB8AC3E}">
        <p14:creationId xmlns:p14="http://schemas.microsoft.com/office/powerpoint/2010/main" val="3559790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573EA0-21E4-417D-0087-6BF38C7C8CD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FF4300-D184-ACC4-91D1-2BA45828C26A}"/>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7926D287-EC63-F795-9AAA-AB9C8133A4C8}"/>
              </a:ext>
            </a:extLst>
          </p:cNvPr>
          <p:cNvSpPr>
            <a:spLocks noGrp="1"/>
          </p:cNvSpPr>
          <p:nvPr>
            <p:ph type="body" idx="1"/>
          </p:nvPr>
        </p:nvSpPr>
        <p:spPr/>
        <p:txBody>
          <a:bodyPr/>
          <a:lstStyle/>
          <a:p>
            <a:pPr marL="171450" indent="-171450">
              <a:buFont typeface="Arial" panose="020B0604020202020204" pitchFamily="34" charset="0"/>
              <a:buChar char="•"/>
            </a:pPr>
            <a:r>
              <a:rPr lang="nl-NL" dirty="0"/>
              <a:t>OEFENING: pak een voorwerp en vertel ons een herinnering. 2 x Dit zou je ook kunnen doen met leerlingen. Maak een koppeling naar de inhoud van de expositie of thema. Vroeger-nu? Nu-later? </a:t>
            </a:r>
          </a:p>
          <a:p>
            <a:pPr marL="171450" indent="-171450">
              <a:buFont typeface="Arial" panose="020B0604020202020204" pitchFamily="34" charset="0"/>
              <a:buChar char="•"/>
            </a:pPr>
            <a:r>
              <a:rPr lang="nl-NL" dirty="0"/>
              <a:t>INZET STORYTELING: Om te verbinden!!! Elementen die mensen nodig hebben om een verhaal belangrijk en aandachtig te vinden. Je verbindt verhaal aan je eigen beleving en emoties, </a:t>
            </a:r>
            <a:r>
              <a:rPr lang="nl-NL" dirty="0" err="1"/>
              <a:t>ldus</a:t>
            </a:r>
            <a:r>
              <a:rPr lang="nl-NL" dirty="0"/>
              <a:t> op emotioneel level praten. Mij helpt altijd: “Toen ik zo oud was als jullie….” of juist lokaal: “Op jullie leeftijd deed ik aan voetballen hier op het schoolpleintje….” Vertellen over GTST droom als kind.</a:t>
            </a:r>
          </a:p>
          <a:p>
            <a:pPr marL="171450" indent="-171450">
              <a:buFont typeface="Arial" panose="020B0604020202020204" pitchFamily="34" charset="0"/>
              <a:buChar char="•"/>
            </a:pPr>
            <a:r>
              <a:rPr lang="nl-NL" dirty="0"/>
              <a:t>HOU HET PERSOONLIJK: Verschil tussen persoonlijk en privé! Vertel ze gerust wat er in jou leeft en hoe jij kijkt naar de dingen, het leven, de expositie. Vraag dan ook naar hun belevingswereld. Ervaring is dat meestal wanneer ik me openstel, de ander dat ook doet.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OPEN VRAGEN: stel open vragen: wat en hoe werken heel goed. Vraag stellen en stil blijven. Misschien een vraag herhalen en nog steeds </a:t>
            </a:r>
            <a:r>
              <a:rPr lang="nl-NL" dirty="0" err="1"/>
              <a:t>stilblijven</a:t>
            </a:r>
            <a:r>
              <a:rPr lang="nl-NL" dirty="0"/>
              <a:t>. Of een tip geven als het echt lang stil blijft. Soms heb je van die klassen die niks zeggen. Voer geen strijd. Blijf weg van Wist je dat…. of Wie weet of… stimuleert vaak het ’ik-ben-dom-syndroom.’ Probeer zo lang als mogelijk geen antwoord te geven. Ga gesprek aan over totaal iets anders om het ijs te laten smelten.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50BC6F74-19EE-55C5-358A-70230689570D}"/>
              </a:ext>
            </a:extLst>
          </p:cNvPr>
          <p:cNvSpPr>
            <a:spLocks noGrp="1"/>
          </p:cNvSpPr>
          <p:nvPr>
            <p:ph type="sldNum" sz="quarter" idx="10"/>
          </p:nvPr>
        </p:nvSpPr>
        <p:spPr/>
        <p:txBody>
          <a:bodyPr/>
          <a:lstStyle/>
          <a:p>
            <a:fld id="{CDB9E16B-72A9-43BB-8C0A-C32BB4D6EE4B}" type="slidenum">
              <a:rPr lang="nl-NL" smtClean="0"/>
              <a:t>7</a:t>
            </a:fld>
            <a:endParaRPr lang="nl-NL"/>
          </a:p>
        </p:txBody>
      </p:sp>
    </p:spTree>
    <p:extLst>
      <p:ext uri="{BB962C8B-B14F-4D97-AF65-F5344CB8AC3E}">
        <p14:creationId xmlns:p14="http://schemas.microsoft.com/office/powerpoint/2010/main" val="2830959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FAB64-9B17-726A-15F3-2988C485CD7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794A66C9-2BB3-7D73-68E6-2F52953B9D9F}"/>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0E4A668C-2EB6-2E65-D1E1-A07C43C6ECCB}"/>
              </a:ext>
            </a:extLst>
          </p:cNvPr>
          <p:cNvSpPr>
            <a:spLocks noGrp="1"/>
          </p:cNvSpPr>
          <p:nvPr>
            <p:ph type="body" idx="1"/>
          </p:nvPr>
        </p:nvSpPr>
        <p:spPr/>
        <p:txBody>
          <a:bodyPr/>
          <a:lstStyle/>
          <a:p>
            <a:pPr marL="171450" indent="-171450">
              <a:buFont typeface="Arial" panose="020B0604020202020204" pitchFamily="34" charset="0"/>
              <a:buChar char="•"/>
            </a:pPr>
            <a:r>
              <a:rPr lang="nl-NL" dirty="0"/>
              <a:t>CONTACT: zoek contact op met de docent(en). Wat is noodzakelijk om te weten, los van dynamiek. Dynamiek kan anders buiten de klas zijn dan in klas, dus schept soms ook verkeerde verwachtingen. Wees transparant naar de jongeren toe: dit is wat ik van jullie docenten hebben gehoord. Geeft hen gevoel van gezamenlijkheid en jou het gevoel van meer gezag. Probeer namen te onthouden, want is persoonlijke aandacht. </a:t>
            </a:r>
          </a:p>
          <a:p>
            <a:pPr marL="171450" indent="-171450">
              <a:buFont typeface="Arial" panose="020B0604020202020204" pitchFamily="34" charset="0"/>
              <a:buChar char="•"/>
            </a:pPr>
            <a:r>
              <a:rPr lang="nl-NL" dirty="0"/>
              <a:t>CONTACT: wat is het dat de school/docent wil. Wees flexibel en blijf trouw aan jezelf wat je kunt. Kennisoverdracht is wat meestal niet werkt, want dat hebben jongeren al op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CONTEXT: Wat is de context van het museum bezoek? Is het binnen een culturele week? Eerste museumbezoek? Bied ze een ervaring aan. Ga tegen hun verwachtingen in, want museum is saai, oud en niet boeiend. Denk aan welk gevoel je ze mee wilt geven en wat ga je daarvoor doen (niet ALLEEN zeggen of vertellen). Ze laten samenwerken, individueel? Sluit weer aan bij de gekozen vorm van eerder (wedstrijd, speurtocht).</a:t>
            </a:r>
          </a:p>
          <a:p>
            <a:pPr marL="171450" indent="-171450">
              <a:buFont typeface="Arial" panose="020B0604020202020204" pitchFamily="34" charset="0"/>
              <a:buChar char="•"/>
            </a:pPr>
            <a:r>
              <a:rPr lang="nl-NL" dirty="0"/>
              <a:t>AFSPRAKEN EN REGELS: Wat is hun verwachting? Wat is het dat ze zouden willen? Als ze het gevoel hebben om het samen te doen, dan krijg je vaak sneller mee dan wanneer het een kennisoverdracht is. Wat vinden zij belangrijk? Maak </a:t>
            </a:r>
            <a:r>
              <a:rPr lang="nl-NL" dirty="0" err="1"/>
              <a:t>adhv</a:t>
            </a:r>
            <a:r>
              <a:rPr lang="nl-NL" dirty="0"/>
              <a:t> hun antwoorden gezamenlijke afspraken. Uiteraard bereid jij je al voor en vul jij aan wat je nog mist. Voorbeeld bij UWC: lessen gingen altijd beter als we verwachtingen in het begin hadden gemanaged over de komende dagen.</a:t>
            </a:r>
          </a:p>
        </p:txBody>
      </p:sp>
      <p:sp>
        <p:nvSpPr>
          <p:cNvPr id="4" name="Tijdelijke aanduiding voor dianummer 3">
            <a:extLst>
              <a:ext uri="{FF2B5EF4-FFF2-40B4-BE49-F238E27FC236}">
                <a16:creationId xmlns:a16="http://schemas.microsoft.com/office/drawing/2014/main" id="{ED3CF5EA-E484-AF74-E831-AF751D6916BA}"/>
              </a:ext>
            </a:extLst>
          </p:cNvPr>
          <p:cNvSpPr>
            <a:spLocks noGrp="1"/>
          </p:cNvSpPr>
          <p:nvPr>
            <p:ph type="sldNum" sz="quarter" idx="10"/>
          </p:nvPr>
        </p:nvSpPr>
        <p:spPr/>
        <p:txBody>
          <a:bodyPr/>
          <a:lstStyle/>
          <a:p>
            <a:fld id="{CDB9E16B-72A9-43BB-8C0A-C32BB4D6EE4B}" type="slidenum">
              <a:rPr lang="nl-NL" smtClean="0"/>
              <a:t>8</a:t>
            </a:fld>
            <a:endParaRPr lang="nl-NL"/>
          </a:p>
        </p:txBody>
      </p:sp>
    </p:spTree>
    <p:extLst>
      <p:ext uri="{BB962C8B-B14F-4D97-AF65-F5344CB8AC3E}">
        <p14:creationId xmlns:p14="http://schemas.microsoft.com/office/powerpoint/2010/main" val="377831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2F6EB-378F-704D-653C-3890B1217CB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170F0D6-3FE1-7E9A-93B4-BCE11294FD7C}"/>
              </a:ext>
            </a:extLst>
          </p:cNvPr>
          <p:cNvSpPr>
            <a:spLocks noGrp="1" noRot="1" noChangeAspect="1"/>
          </p:cNvSpPr>
          <p:nvPr>
            <p:ph type="sldImg"/>
          </p:nvPr>
        </p:nvSpPr>
        <p:spPr>
          <a:xfrm>
            <a:off x="915988" y="742950"/>
            <a:ext cx="4965700" cy="3724275"/>
          </a:xfrm>
        </p:spPr>
      </p:sp>
      <p:sp>
        <p:nvSpPr>
          <p:cNvPr id="3" name="Tijdelijke aanduiding voor notities 2">
            <a:extLst>
              <a:ext uri="{FF2B5EF4-FFF2-40B4-BE49-F238E27FC236}">
                <a16:creationId xmlns:a16="http://schemas.microsoft.com/office/drawing/2014/main" id="{583ACCB1-E633-172E-713C-EA714DE2654F}"/>
              </a:ext>
            </a:extLst>
          </p:cNvPr>
          <p:cNvSpPr>
            <a:spLocks noGrp="1"/>
          </p:cNvSpPr>
          <p:nvPr>
            <p:ph type="body" idx="1"/>
          </p:nvPr>
        </p:nvSpPr>
        <p:spPr/>
        <p:txBody>
          <a:bodyPr/>
          <a:lstStyle/>
          <a:p>
            <a:pPr marL="171450" indent="-171450">
              <a:buFont typeface="Arial" panose="020B0604020202020204" pitchFamily="34" charset="0"/>
              <a:buChar char="•"/>
            </a:pPr>
            <a:endParaRPr lang="nl-NL" dirty="0"/>
          </a:p>
        </p:txBody>
      </p:sp>
      <p:sp>
        <p:nvSpPr>
          <p:cNvPr id="4" name="Tijdelijke aanduiding voor dianummer 3">
            <a:extLst>
              <a:ext uri="{FF2B5EF4-FFF2-40B4-BE49-F238E27FC236}">
                <a16:creationId xmlns:a16="http://schemas.microsoft.com/office/drawing/2014/main" id="{8D8E5B85-2F14-841A-A99A-684D35AE8D73}"/>
              </a:ext>
            </a:extLst>
          </p:cNvPr>
          <p:cNvSpPr>
            <a:spLocks noGrp="1"/>
          </p:cNvSpPr>
          <p:nvPr>
            <p:ph type="sldNum" sz="quarter" idx="10"/>
          </p:nvPr>
        </p:nvSpPr>
        <p:spPr/>
        <p:txBody>
          <a:bodyPr/>
          <a:lstStyle/>
          <a:p>
            <a:fld id="{CDB9E16B-72A9-43BB-8C0A-C32BB4D6EE4B}" type="slidenum">
              <a:rPr lang="nl-NL" smtClean="0"/>
              <a:t>9</a:t>
            </a:fld>
            <a:endParaRPr lang="nl-NL"/>
          </a:p>
        </p:txBody>
      </p:sp>
    </p:spTree>
    <p:extLst>
      <p:ext uri="{BB962C8B-B14F-4D97-AF65-F5344CB8AC3E}">
        <p14:creationId xmlns:p14="http://schemas.microsoft.com/office/powerpoint/2010/main" val="87690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749CF9AE-D09A-C947-8378-FF2625944E3B}" type="datetime1">
              <a:rPr lang="nl-NL" smtClean="0"/>
              <a:t>02-12-2024</a:t>
            </a:fld>
            <a:endParaRPr lang="nl-NL"/>
          </a:p>
        </p:txBody>
      </p:sp>
      <p:sp>
        <p:nvSpPr>
          <p:cNvPr id="5" name="Tijdelijke aanduiding voor voettekst 4"/>
          <p:cNvSpPr>
            <a:spLocks noGrp="1"/>
          </p:cNvSpPr>
          <p:nvPr>
            <p:ph type="ftr" sz="quarter" idx="11"/>
          </p:nvPr>
        </p:nvSpPr>
        <p:spPr/>
        <p:txBody>
          <a:bodyPr/>
          <a:lstStyle/>
          <a:p>
            <a:r>
              <a:rPr lang="nl-NL"/>
              <a:t>ICC cursus</a:t>
            </a:r>
          </a:p>
        </p:txBody>
      </p:sp>
      <p:sp>
        <p:nvSpPr>
          <p:cNvPr id="6" name="Tijdelijke aanduiding voor dianummer 5"/>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110761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83DE7266-01C0-A14B-8FDE-F3269AF03563}" type="datetime1">
              <a:rPr lang="nl-NL" smtClean="0"/>
              <a:t>02-12-2024</a:t>
            </a:fld>
            <a:endParaRPr lang="nl-NL"/>
          </a:p>
        </p:txBody>
      </p:sp>
      <p:sp>
        <p:nvSpPr>
          <p:cNvPr id="5" name="Tijdelijke aanduiding voor voettekst 4"/>
          <p:cNvSpPr>
            <a:spLocks noGrp="1"/>
          </p:cNvSpPr>
          <p:nvPr>
            <p:ph type="ftr" sz="quarter" idx="11"/>
          </p:nvPr>
        </p:nvSpPr>
        <p:spPr/>
        <p:txBody>
          <a:bodyPr/>
          <a:lstStyle/>
          <a:p>
            <a:r>
              <a:rPr lang="nl-NL"/>
              <a:t>ICC cursus</a:t>
            </a:r>
          </a:p>
        </p:txBody>
      </p:sp>
      <p:sp>
        <p:nvSpPr>
          <p:cNvPr id="6" name="Tijdelijke aanduiding voor dianummer 5"/>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20057250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9"/>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9"/>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12FE3252-946F-7741-8389-307B362C43CF}" type="datetime1">
              <a:rPr lang="nl-NL" smtClean="0"/>
              <a:t>02-12-2024</a:t>
            </a:fld>
            <a:endParaRPr lang="nl-NL"/>
          </a:p>
        </p:txBody>
      </p:sp>
      <p:sp>
        <p:nvSpPr>
          <p:cNvPr id="5" name="Tijdelijke aanduiding voor voettekst 4"/>
          <p:cNvSpPr>
            <a:spLocks noGrp="1"/>
          </p:cNvSpPr>
          <p:nvPr>
            <p:ph type="ftr" sz="quarter" idx="11"/>
          </p:nvPr>
        </p:nvSpPr>
        <p:spPr/>
        <p:txBody>
          <a:bodyPr/>
          <a:lstStyle/>
          <a:p>
            <a:r>
              <a:rPr lang="nl-NL"/>
              <a:t>ICC cursus</a:t>
            </a:r>
          </a:p>
        </p:txBody>
      </p:sp>
      <p:sp>
        <p:nvSpPr>
          <p:cNvPr id="6" name="Tijdelijke aanduiding voor dianummer 5"/>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1905565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DE625ABA-4D48-A145-BA48-BC3C15902EB1}" type="datetime1">
              <a:rPr lang="nl-NL" smtClean="0"/>
              <a:t>02-12-2024</a:t>
            </a:fld>
            <a:endParaRPr lang="nl-NL"/>
          </a:p>
        </p:txBody>
      </p:sp>
      <p:sp>
        <p:nvSpPr>
          <p:cNvPr id="5" name="Tijdelijke aanduiding voor voettekst 4"/>
          <p:cNvSpPr>
            <a:spLocks noGrp="1"/>
          </p:cNvSpPr>
          <p:nvPr>
            <p:ph type="ftr" sz="quarter" idx="11"/>
          </p:nvPr>
        </p:nvSpPr>
        <p:spPr/>
        <p:txBody>
          <a:bodyPr/>
          <a:lstStyle/>
          <a:p>
            <a:r>
              <a:rPr lang="nl-NL"/>
              <a:t>ICC cursus</a:t>
            </a:r>
          </a:p>
        </p:txBody>
      </p:sp>
      <p:sp>
        <p:nvSpPr>
          <p:cNvPr id="6" name="Tijdelijke aanduiding voor dianummer 5"/>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160211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7E250E4-DA5C-3746-B90E-765BF8557C0C}" type="datetime1">
              <a:rPr lang="nl-NL" smtClean="0"/>
              <a:t>02-12-2024</a:t>
            </a:fld>
            <a:endParaRPr lang="nl-NL"/>
          </a:p>
        </p:txBody>
      </p:sp>
      <p:sp>
        <p:nvSpPr>
          <p:cNvPr id="5" name="Tijdelijke aanduiding voor voettekst 4"/>
          <p:cNvSpPr>
            <a:spLocks noGrp="1"/>
          </p:cNvSpPr>
          <p:nvPr>
            <p:ph type="ftr" sz="quarter" idx="11"/>
          </p:nvPr>
        </p:nvSpPr>
        <p:spPr/>
        <p:txBody>
          <a:bodyPr/>
          <a:lstStyle/>
          <a:p>
            <a:r>
              <a:rPr lang="nl-NL"/>
              <a:t>ICC cursus</a:t>
            </a:r>
          </a:p>
        </p:txBody>
      </p:sp>
      <p:sp>
        <p:nvSpPr>
          <p:cNvPr id="6" name="Tijdelijke aanduiding voor dianummer 5"/>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5238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74CB1F70-6608-CC45-B827-53F38D6CE0D2}" type="datetime1">
              <a:rPr lang="nl-NL" smtClean="0"/>
              <a:t>02-12-2024</a:t>
            </a:fld>
            <a:endParaRPr lang="nl-NL"/>
          </a:p>
        </p:txBody>
      </p:sp>
      <p:sp>
        <p:nvSpPr>
          <p:cNvPr id="6" name="Tijdelijke aanduiding voor voettekst 5"/>
          <p:cNvSpPr>
            <a:spLocks noGrp="1"/>
          </p:cNvSpPr>
          <p:nvPr>
            <p:ph type="ftr" sz="quarter" idx="11"/>
          </p:nvPr>
        </p:nvSpPr>
        <p:spPr/>
        <p:txBody>
          <a:bodyPr/>
          <a:lstStyle/>
          <a:p>
            <a:r>
              <a:rPr lang="nl-NL"/>
              <a:t>ICC cursus</a:t>
            </a:r>
          </a:p>
        </p:txBody>
      </p:sp>
      <p:sp>
        <p:nvSpPr>
          <p:cNvPr id="7" name="Tijdelijke aanduiding voor dianummer 6"/>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2676448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A780770-EE2F-5B41-B99A-CDE35F3FA4F4}" type="datetime1">
              <a:rPr lang="nl-NL" smtClean="0"/>
              <a:t>02-12-2024</a:t>
            </a:fld>
            <a:endParaRPr lang="nl-NL"/>
          </a:p>
        </p:txBody>
      </p:sp>
      <p:sp>
        <p:nvSpPr>
          <p:cNvPr id="8" name="Tijdelijke aanduiding voor voettekst 7"/>
          <p:cNvSpPr>
            <a:spLocks noGrp="1"/>
          </p:cNvSpPr>
          <p:nvPr>
            <p:ph type="ftr" sz="quarter" idx="11"/>
          </p:nvPr>
        </p:nvSpPr>
        <p:spPr/>
        <p:txBody>
          <a:bodyPr/>
          <a:lstStyle/>
          <a:p>
            <a:r>
              <a:rPr lang="nl-NL"/>
              <a:t>ICC cursus</a:t>
            </a:r>
          </a:p>
        </p:txBody>
      </p:sp>
      <p:sp>
        <p:nvSpPr>
          <p:cNvPr id="9" name="Tijdelijke aanduiding voor dianummer 8"/>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3024611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8ADD09DC-B216-0142-900F-9FF6474329DB}" type="datetime1">
              <a:rPr lang="nl-NL" smtClean="0"/>
              <a:t>02-12-2024</a:t>
            </a:fld>
            <a:endParaRPr lang="nl-NL"/>
          </a:p>
        </p:txBody>
      </p:sp>
      <p:sp>
        <p:nvSpPr>
          <p:cNvPr id="4" name="Tijdelijke aanduiding voor voettekst 3"/>
          <p:cNvSpPr>
            <a:spLocks noGrp="1"/>
          </p:cNvSpPr>
          <p:nvPr>
            <p:ph type="ftr" sz="quarter" idx="11"/>
          </p:nvPr>
        </p:nvSpPr>
        <p:spPr/>
        <p:txBody>
          <a:bodyPr/>
          <a:lstStyle/>
          <a:p>
            <a:r>
              <a:rPr lang="nl-NL"/>
              <a:t>ICC cursus</a:t>
            </a:r>
          </a:p>
        </p:txBody>
      </p:sp>
      <p:sp>
        <p:nvSpPr>
          <p:cNvPr id="5" name="Tijdelijke aanduiding voor dianummer 4"/>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1928584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D78CA92E-3A44-C647-B735-C75B09E1D20B}" type="datetime1">
              <a:rPr lang="nl-NL" smtClean="0"/>
              <a:t>02-12-2024</a:t>
            </a:fld>
            <a:endParaRPr lang="nl-NL"/>
          </a:p>
        </p:txBody>
      </p:sp>
      <p:sp>
        <p:nvSpPr>
          <p:cNvPr id="3" name="Tijdelijke aanduiding voor voettekst 2"/>
          <p:cNvSpPr>
            <a:spLocks noGrp="1"/>
          </p:cNvSpPr>
          <p:nvPr>
            <p:ph type="ftr" sz="quarter" idx="11"/>
          </p:nvPr>
        </p:nvSpPr>
        <p:spPr/>
        <p:txBody>
          <a:bodyPr/>
          <a:lstStyle/>
          <a:p>
            <a:r>
              <a:rPr lang="nl-NL"/>
              <a:t>ICC cursus</a:t>
            </a:r>
          </a:p>
        </p:txBody>
      </p:sp>
      <p:sp>
        <p:nvSpPr>
          <p:cNvPr id="4" name="Tijdelijke aanduiding voor dianummer 3"/>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274666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2" y="273049"/>
            <a:ext cx="3008313" cy="1162051"/>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B9850D7-FEDB-C242-B1CB-C7B7358D822F}" type="datetime1">
              <a:rPr lang="nl-NL" smtClean="0"/>
              <a:t>02-12-2024</a:t>
            </a:fld>
            <a:endParaRPr lang="nl-NL"/>
          </a:p>
        </p:txBody>
      </p:sp>
      <p:sp>
        <p:nvSpPr>
          <p:cNvPr id="6" name="Tijdelijke aanduiding voor voettekst 5"/>
          <p:cNvSpPr>
            <a:spLocks noGrp="1"/>
          </p:cNvSpPr>
          <p:nvPr>
            <p:ph type="ftr" sz="quarter" idx="11"/>
          </p:nvPr>
        </p:nvSpPr>
        <p:spPr/>
        <p:txBody>
          <a:bodyPr/>
          <a:lstStyle/>
          <a:p>
            <a:r>
              <a:rPr lang="nl-NL"/>
              <a:t>ICC cursus</a:t>
            </a:r>
          </a:p>
        </p:txBody>
      </p:sp>
      <p:sp>
        <p:nvSpPr>
          <p:cNvPr id="7" name="Tijdelijke aanduiding voor dianummer 6"/>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2533493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9"/>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D6D41060-B6E6-8E46-83F3-B50197131E0E}" type="datetime1">
              <a:rPr lang="nl-NL" smtClean="0"/>
              <a:t>02-12-2024</a:t>
            </a:fld>
            <a:endParaRPr lang="nl-NL"/>
          </a:p>
        </p:txBody>
      </p:sp>
      <p:sp>
        <p:nvSpPr>
          <p:cNvPr id="6" name="Tijdelijke aanduiding voor voettekst 5"/>
          <p:cNvSpPr>
            <a:spLocks noGrp="1"/>
          </p:cNvSpPr>
          <p:nvPr>
            <p:ph type="ftr" sz="quarter" idx="11"/>
          </p:nvPr>
        </p:nvSpPr>
        <p:spPr/>
        <p:txBody>
          <a:bodyPr/>
          <a:lstStyle/>
          <a:p>
            <a:r>
              <a:rPr lang="nl-NL"/>
              <a:t>ICC cursus</a:t>
            </a:r>
          </a:p>
        </p:txBody>
      </p:sp>
      <p:sp>
        <p:nvSpPr>
          <p:cNvPr id="7" name="Tijdelijke aanduiding voor dianummer 6"/>
          <p:cNvSpPr>
            <a:spLocks noGrp="1"/>
          </p:cNvSpPr>
          <p:nvPr>
            <p:ph type="sldNum" sz="quarter" idx="12"/>
          </p:nvPr>
        </p:nvSpPr>
        <p:spPr/>
        <p:txBody>
          <a:bodyPr/>
          <a:lstStyle/>
          <a:p>
            <a:fld id="{C50EF140-B455-470D-BC2C-0FEC53A5BB02}" type="slidenum">
              <a:rPr lang="nl-NL" smtClean="0"/>
              <a:t>‹nr.›</a:t>
            </a:fld>
            <a:endParaRPr lang="nl-NL"/>
          </a:p>
        </p:txBody>
      </p:sp>
    </p:spTree>
    <p:extLst>
      <p:ext uri="{BB962C8B-B14F-4D97-AF65-F5344CB8AC3E}">
        <p14:creationId xmlns:p14="http://schemas.microsoft.com/office/powerpoint/2010/main" val="326746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692DF-2896-D742-B4C1-319CB4C0DC9C}" type="datetime1">
              <a:rPr lang="nl-NL" smtClean="0"/>
              <a:t>02-12-2024</a:t>
            </a:fld>
            <a:endParaRPr lang="nl-NL"/>
          </a:p>
        </p:txBody>
      </p:sp>
      <p:sp>
        <p:nvSpPr>
          <p:cNvPr id="5" name="Tijdelijke aanduiding voor voettekst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ICC cursus</a:t>
            </a:r>
          </a:p>
        </p:txBody>
      </p:sp>
      <p:sp>
        <p:nvSpPr>
          <p:cNvPr id="6" name="Tijdelijke aanduiding voor dianumm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0EF140-B455-470D-BC2C-0FEC53A5BB02}" type="slidenum">
              <a:rPr lang="nl-NL" smtClean="0"/>
              <a:t>‹nr.›</a:t>
            </a:fld>
            <a:endParaRPr lang="nl-NL"/>
          </a:p>
        </p:txBody>
      </p:sp>
    </p:spTree>
    <p:extLst>
      <p:ext uri="{BB962C8B-B14F-4D97-AF65-F5344CB8AC3E}">
        <p14:creationId xmlns:p14="http://schemas.microsoft.com/office/powerpoint/2010/main" val="173124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kunstencultuur.n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www.kunstencultuur.n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www.kunstencultuur.n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www.kunstencultuur.n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www.kunstencultuur.n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kunstencultuur.n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www.kunstencultuur.nl/" TargetMode="Externa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http://www.kunstencultuur.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EF757F-4DEA-8B0F-7602-1B9F0DC73107}"/>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C327F6CB-2F08-C971-A050-41794C221151}"/>
              </a:ext>
            </a:extLst>
          </p:cNvPr>
          <p:cNvSpPr/>
          <p:nvPr/>
        </p:nvSpPr>
        <p:spPr>
          <a:xfrm>
            <a:off x="0" y="1700808"/>
            <a:ext cx="9144000" cy="26642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solidFill>
                  <a:srgbClr val="FFC000"/>
                </a:solidFill>
              </a:rPr>
              <a:t>W</a:t>
            </a:r>
          </a:p>
        </p:txBody>
      </p:sp>
      <p:sp>
        <p:nvSpPr>
          <p:cNvPr id="2" name="Titel 1">
            <a:extLst>
              <a:ext uri="{FF2B5EF4-FFF2-40B4-BE49-F238E27FC236}">
                <a16:creationId xmlns:a16="http://schemas.microsoft.com/office/drawing/2014/main" id="{0E77DC3F-32A9-CA10-C020-0DA6EE49F553}"/>
              </a:ext>
            </a:extLst>
          </p:cNvPr>
          <p:cNvSpPr>
            <a:spLocks noGrp="1"/>
          </p:cNvSpPr>
          <p:nvPr>
            <p:ph type="ctrTitle"/>
          </p:nvPr>
        </p:nvSpPr>
        <p:spPr>
          <a:xfrm>
            <a:off x="0" y="2130426"/>
            <a:ext cx="9144000" cy="1470025"/>
          </a:xfrm>
        </p:spPr>
        <p:txBody>
          <a:bodyPr>
            <a:normAutofit/>
          </a:bodyPr>
          <a:lstStyle/>
          <a:p>
            <a:r>
              <a:rPr lang="nl-NL" sz="8000" b="1" dirty="0">
                <a:solidFill>
                  <a:schemeClr val="bg1"/>
                </a:solidFill>
                <a:latin typeface="Arimo" pitchFamily="34" charset="0"/>
                <a:ea typeface="Arimo" pitchFamily="34" charset="0"/>
                <a:cs typeface="Arimo" pitchFamily="34" charset="0"/>
              </a:rPr>
              <a:t>WELKOM</a:t>
            </a:r>
          </a:p>
        </p:txBody>
      </p:sp>
      <p:pic>
        <p:nvPicPr>
          <p:cNvPr id="5" name="Afbeelding 4" descr="cid:4F9622B6-0129-48D1-B12C-DBD4CF515E67">
            <a:hlinkClick r:id="rId3"/>
            <a:extLst>
              <a:ext uri="{FF2B5EF4-FFF2-40B4-BE49-F238E27FC236}">
                <a16:creationId xmlns:a16="http://schemas.microsoft.com/office/drawing/2014/main" id="{3EEBD492-6909-9794-7474-B6B520CFE1E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4204" y="4962525"/>
            <a:ext cx="1771650" cy="1895475"/>
          </a:xfrm>
          <a:prstGeom prst="rect">
            <a:avLst/>
          </a:prstGeom>
          <a:noFill/>
          <a:ln>
            <a:noFill/>
          </a:ln>
        </p:spPr>
      </p:pic>
    </p:spTree>
    <p:extLst>
      <p:ext uri="{BB962C8B-B14F-4D97-AF65-F5344CB8AC3E}">
        <p14:creationId xmlns:p14="http://schemas.microsoft.com/office/powerpoint/2010/main" val="3109775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0C9EE-7E29-538D-55E2-AC29E9B48F40}"/>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6D89802C-ACB7-4AD4-875E-E550392ACC46}"/>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0D1BC3E2-5204-8181-377A-11F74B126340}"/>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3"/>
            <a:extLst>
              <a:ext uri="{FF2B5EF4-FFF2-40B4-BE49-F238E27FC236}">
                <a16:creationId xmlns:a16="http://schemas.microsoft.com/office/drawing/2014/main" id="{F5342E0E-3A14-FC7D-CACD-38B06E85B5E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pic>
        <p:nvPicPr>
          <p:cNvPr id="2050" name="Picture 2" descr="Lean – Atelier Kalle Hellzén">
            <a:extLst>
              <a:ext uri="{FF2B5EF4-FFF2-40B4-BE49-F238E27FC236}">
                <a16:creationId xmlns:a16="http://schemas.microsoft.com/office/drawing/2014/main" id="{6810AB32-FDE4-1107-724B-F4F7AE6B4E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3994" y="333322"/>
            <a:ext cx="4896011" cy="612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8337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4787D-6963-AA1B-0DDB-163F1C923335}"/>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73489E50-E972-4EC6-FDE4-F112B052F90A}"/>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BF815B83-6BEA-797A-801D-02C1435D7EE0}"/>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3"/>
            <a:extLst>
              <a:ext uri="{FF2B5EF4-FFF2-40B4-BE49-F238E27FC236}">
                <a16:creationId xmlns:a16="http://schemas.microsoft.com/office/drawing/2014/main" id="{04CC2698-4A54-B7F9-E85A-4C5389FBF58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pic>
        <p:nvPicPr>
          <p:cNvPr id="4100" name="Picture 4" descr="The Siege of Sarajevo: Tragic Story and Haunting Photos from The ...">
            <a:extLst>
              <a:ext uri="{FF2B5EF4-FFF2-40B4-BE49-F238E27FC236}">
                <a16:creationId xmlns:a16="http://schemas.microsoft.com/office/drawing/2014/main" id="{ED0CFF20-FCDE-6737-54A5-0CCC720149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678" y="860953"/>
            <a:ext cx="7070644" cy="4881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69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FFAA12-D4BB-BE91-3E73-C8D14F006B8B}"/>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F1BF833D-E56E-70E2-DAF8-585CB6E3E646}"/>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8CCC3AB8-2FD7-99FB-09A3-36BEFC34D8F6}"/>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3"/>
            <a:extLst>
              <a:ext uri="{FF2B5EF4-FFF2-40B4-BE49-F238E27FC236}">
                <a16:creationId xmlns:a16="http://schemas.microsoft.com/office/drawing/2014/main" id="{10977FA5-094D-7007-4D78-78B0660C9D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pic>
        <p:nvPicPr>
          <p:cNvPr id="6146" name="Picture 2" descr="Geen land zonder ruïnes. Op urban exploring langs verwaarloosde en ...">
            <a:extLst>
              <a:ext uri="{FF2B5EF4-FFF2-40B4-BE49-F238E27FC236}">
                <a16:creationId xmlns:a16="http://schemas.microsoft.com/office/drawing/2014/main" id="{E2123C4F-C975-BE78-6700-00CD058C2C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0185" y="727102"/>
            <a:ext cx="8063630" cy="5031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324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6584-F98C-A092-0557-27B34AD107CC}"/>
            </a:ext>
          </a:extLst>
        </p:cNvPr>
        <p:cNvGrpSpPr/>
        <p:nvPr/>
      </p:nvGrpSpPr>
      <p:grpSpPr>
        <a:xfrm>
          <a:off x="0" y="0"/>
          <a:ext cx="0" cy="0"/>
          <a:chOff x="0" y="0"/>
          <a:chExt cx="0" cy="0"/>
        </a:xfrm>
      </p:grpSpPr>
      <p:sp>
        <p:nvSpPr>
          <p:cNvPr id="8" name="Titel 1">
            <a:extLst>
              <a:ext uri="{FF2B5EF4-FFF2-40B4-BE49-F238E27FC236}">
                <a16:creationId xmlns:a16="http://schemas.microsoft.com/office/drawing/2014/main" id="{8DB61F70-57BD-8458-B7D6-D90DFB1BA530}"/>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C1235B0E-580B-8B2F-725E-6134A227C569}"/>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3"/>
            <a:extLst>
              <a:ext uri="{FF2B5EF4-FFF2-40B4-BE49-F238E27FC236}">
                <a16:creationId xmlns:a16="http://schemas.microsoft.com/office/drawing/2014/main" id="{C692EF6F-99AD-FDD8-B09E-35507F3635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pic>
        <p:nvPicPr>
          <p:cNvPr id="8196" name="Picture 4" descr="One Minute Sculpture | Wicked Arts Assignments">
            <a:extLst>
              <a:ext uri="{FF2B5EF4-FFF2-40B4-BE49-F238E27FC236}">
                <a16:creationId xmlns:a16="http://schemas.microsoft.com/office/drawing/2014/main" id="{9F110E63-AA89-51F2-E85B-8A240DD36F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419100"/>
            <a:ext cx="6019800" cy="601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952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E0889A-9A79-5C47-EE40-FE4F688CF6E7}"/>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00E8FA50-5A8E-12C1-50B8-38C5FABE9325}"/>
              </a:ext>
            </a:extLst>
          </p:cNvPr>
          <p:cNvSpPr/>
          <p:nvPr/>
        </p:nvSpPr>
        <p:spPr>
          <a:xfrm>
            <a:off x="-108520" y="-3195383"/>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F3898042-40CC-C250-9FB6-CE3F8DC58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8" name="Titel 1">
            <a:extLst>
              <a:ext uri="{FF2B5EF4-FFF2-40B4-BE49-F238E27FC236}">
                <a16:creationId xmlns:a16="http://schemas.microsoft.com/office/drawing/2014/main" id="{EB51A960-8146-A229-CE56-577B3D78480F}"/>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42522C13-7B80-6E34-C366-1E266DBA290F}"/>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Boekentips</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4"/>
            <a:extLst>
              <a:ext uri="{FF2B5EF4-FFF2-40B4-BE49-F238E27FC236}">
                <a16:creationId xmlns:a16="http://schemas.microsoft.com/office/drawing/2014/main" id="{4440E293-B9B3-5C04-E496-7282B09D69B1}"/>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pic>
        <p:nvPicPr>
          <p:cNvPr id="10246" name="Picture 6" descr="Geweldloos verzet">
            <a:extLst>
              <a:ext uri="{FF2B5EF4-FFF2-40B4-BE49-F238E27FC236}">
                <a16:creationId xmlns:a16="http://schemas.microsoft.com/office/drawing/2014/main" id="{76427A3A-3070-55F1-E866-5E93745AF09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67089" y="3827975"/>
            <a:ext cx="2065070" cy="3171384"/>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a:extLst>
              <a:ext uri="{FF2B5EF4-FFF2-40B4-BE49-F238E27FC236}">
                <a16:creationId xmlns:a16="http://schemas.microsoft.com/office/drawing/2014/main" id="{B777E40A-79D7-471A-4D25-70B4003BB8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3522" y="2081518"/>
            <a:ext cx="2200732" cy="2573677"/>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Wicked Arts Assignments, Emiel Heijnen | 9789492095756 | Boeken | bol">
            <a:extLst>
              <a:ext uri="{FF2B5EF4-FFF2-40B4-BE49-F238E27FC236}">
                <a16:creationId xmlns:a16="http://schemas.microsoft.com/office/drawing/2014/main" id="{B6F15DE6-6F97-1A4A-48B5-2192344141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76896" y="2459179"/>
            <a:ext cx="1983110" cy="2902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6171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Louvre Guide 2024: Best Way to See the Louvre, Louvre Must-See, Map ...">
            <a:extLst>
              <a:ext uri="{FF2B5EF4-FFF2-40B4-BE49-F238E27FC236}">
                <a16:creationId xmlns:a16="http://schemas.microsoft.com/office/drawing/2014/main" id="{05C2896A-3998-2334-4DBF-8C4F111FA0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55" t="4943" r="15755" b="-6972"/>
          <a:stretch/>
        </p:blipFill>
        <p:spPr bwMode="auto">
          <a:xfrm>
            <a:off x="-2305917" y="1628800"/>
            <a:ext cx="11449917" cy="7779984"/>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cid:4F9622B6-0129-48D1-B12C-DBD4CF515E67">
            <a:hlinkClick r:id="rId4"/>
            <a:extLst>
              <a:ext uri="{FF2B5EF4-FFF2-40B4-BE49-F238E27FC236}">
                <a16:creationId xmlns:a16="http://schemas.microsoft.com/office/drawing/2014/main" id="{4EF819E6-3E84-9A2E-0815-17008CFF1134}"/>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28670" y="7317432"/>
            <a:ext cx="909239" cy="1092045"/>
          </a:xfrm>
          <a:prstGeom prst="rect">
            <a:avLst/>
          </a:prstGeom>
          <a:noFill/>
          <a:ln>
            <a:noFill/>
          </a:ln>
        </p:spPr>
      </p:pic>
      <p:sp>
        <p:nvSpPr>
          <p:cNvPr id="8" name="Rechthoek 2">
            <a:extLst>
              <a:ext uri="{FF2B5EF4-FFF2-40B4-BE49-F238E27FC236}">
                <a16:creationId xmlns:a16="http://schemas.microsoft.com/office/drawing/2014/main" id="{67229DFE-B637-8C21-DDB0-8B2A6642993E}"/>
              </a:ext>
            </a:extLst>
          </p:cNvPr>
          <p:cNvSpPr/>
          <p:nvPr/>
        </p:nvSpPr>
        <p:spPr>
          <a:xfrm>
            <a:off x="-108520" y="-3038873"/>
            <a:ext cx="9362144"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sp>
        <p:nvSpPr>
          <p:cNvPr id="2" name="Tekstvak 1">
            <a:extLst>
              <a:ext uri="{FF2B5EF4-FFF2-40B4-BE49-F238E27FC236}">
                <a16:creationId xmlns:a16="http://schemas.microsoft.com/office/drawing/2014/main" id="{2AADBB52-50C9-48A6-86E6-C09247BB7CC6}"/>
              </a:ext>
            </a:extLst>
          </p:cNvPr>
          <p:cNvSpPr txBox="1"/>
          <p:nvPr/>
        </p:nvSpPr>
        <p:spPr>
          <a:xfrm>
            <a:off x="3997040" y="332656"/>
            <a:ext cx="5256584" cy="2062103"/>
          </a:xfrm>
          <a:prstGeom prst="rect">
            <a:avLst/>
          </a:prstGeom>
          <a:noFill/>
        </p:spPr>
        <p:txBody>
          <a:bodyPr wrap="square" rtlCol="0">
            <a:spAutoFit/>
          </a:bodyPr>
          <a:lstStyle/>
          <a:p>
            <a:pPr algn="ctr"/>
            <a:r>
              <a:rPr lang="nl-NL" sz="10000" b="1" dirty="0">
                <a:solidFill>
                  <a:schemeClr val="bg1"/>
                </a:solidFill>
              </a:rPr>
              <a:t>Vragen?</a:t>
            </a:r>
            <a:br>
              <a:rPr lang="nl-NL" sz="10000" b="1" dirty="0">
                <a:solidFill>
                  <a:schemeClr val="bg1"/>
                </a:solidFill>
              </a:rPr>
            </a:br>
            <a:r>
              <a:rPr lang="nl-NL" sz="2800" b="1" dirty="0" err="1">
                <a:solidFill>
                  <a:schemeClr val="bg1"/>
                </a:solidFill>
              </a:rPr>
              <a:t>igor.vrebac@kunstencultuur.nl</a:t>
            </a:r>
            <a:endParaRPr lang="nl-NL" sz="2800" b="1" dirty="0">
              <a:solidFill>
                <a:schemeClr val="bg1"/>
              </a:solidFill>
            </a:endParaRPr>
          </a:p>
        </p:txBody>
      </p:sp>
    </p:spTree>
    <p:extLst>
      <p:ext uri="{BB962C8B-B14F-4D97-AF65-F5344CB8AC3E}">
        <p14:creationId xmlns:p14="http://schemas.microsoft.com/office/powerpoint/2010/main" val="53679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0" y="1700808"/>
            <a:ext cx="9144000" cy="26642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rgbClr val="FFC000"/>
              </a:solidFill>
            </a:endParaRPr>
          </a:p>
        </p:txBody>
      </p:sp>
      <p:sp>
        <p:nvSpPr>
          <p:cNvPr id="2" name="Titel 1"/>
          <p:cNvSpPr>
            <a:spLocks noGrp="1"/>
          </p:cNvSpPr>
          <p:nvPr>
            <p:ph type="ctrTitle"/>
          </p:nvPr>
        </p:nvSpPr>
        <p:spPr>
          <a:xfrm>
            <a:off x="0" y="2130426"/>
            <a:ext cx="9144000" cy="1470025"/>
          </a:xfrm>
        </p:spPr>
        <p:txBody>
          <a:bodyPr>
            <a:normAutofit/>
          </a:bodyPr>
          <a:lstStyle/>
          <a:p>
            <a:r>
              <a:rPr lang="nl-NL" b="1" dirty="0">
                <a:solidFill>
                  <a:schemeClr val="bg1"/>
                </a:solidFill>
                <a:latin typeface="Arimo" pitchFamily="34" charset="0"/>
                <a:ea typeface="Arimo" pitchFamily="34" charset="0"/>
                <a:cs typeface="Arimo" pitchFamily="34" charset="0"/>
              </a:rPr>
              <a:t>Hoe jongeren het podium te geven?</a:t>
            </a:r>
            <a:endParaRPr lang="nl-NL" sz="2000" b="1" dirty="0">
              <a:solidFill>
                <a:schemeClr val="bg1"/>
              </a:solidFill>
              <a:latin typeface="Arimo" pitchFamily="34" charset="0"/>
              <a:ea typeface="Arimo" pitchFamily="34" charset="0"/>
              <a:cs typeface="Arimo" pitchFamily="34" charset="0"/>
            </a:endParaRPr>
          </a:p>
        </p:txBody>
      </p:sp>
      <p:pic>
        <p:nvPicPr>
          <p:cNvPr id="5" name="Afbeelding 4" descr="cid:4F9622B6-0129-48D1-B12C-DBD4CF515E67">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14204" y="4962525"/>
            <a:ext cx="1771650" cy="1895475"/>
          </a:xfrm>
          <a:prstGeom prst="rect">
            <a:avLst/>
          </a:prstGeom>
          <a:noFill/>
          <a:ln>
            <a:noFill/>
          </a:ln>
        </p:spPr>
      </p:pic>
    </p:spTree>
    <p:extLst>
      <p:ext uri="{BB962C8B-B14F-4D97-AF65-F5344CB8AC3E}">
        <p14:creationId xmlns:p14="http://schemas.microsoft.com/office/powerpoint/2010/main" val="120659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2"/>
          <p:cNvSpPr/>
          <p:nvPr/>
        </p:nvSpPr>
        <p:spPr>
          <a:xfrm>
            <a:off x="-379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41B52A6-668F-1F48-AB7D-FB8115F76F44}"/>
              </a:ext>
            </a:extLst>
          </p:cNvPr>
          <p:cNvSpPr txBox="1"/>
          <p:nvPr/>
        </p:nvSpPr>
        <p:spPr>
          <a:xfrm>
            <a:off x="3419872" y="2985272"/>
            <a:ext cx="6179776" cy="3600986"/>
          </a:xfrm>
          <a:prstGeom prst="rect">
            <a:avLst/>
          </a:prstGeom>
          <a:noFill/>
        </p:spPr>
        <p:txBody>
          <a:bodyPr wrap="square" rtlCol="0">
            <a:spAutoFit/>
          </a:bodyPr>
          <a:lstStyle/>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Theater als instrument</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Storytelling</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Verbinding met de school</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Opdrachten om te doen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Boekentips</a:t>
            </a: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p:txBody>
      </p:sp>
      <p:sp>
        <p:nvSpPr>
          <p:cNvPr id="8" name="Titel 1"/>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p:cNvSpPr txBox="1">
            <a:spLocks/>
          </p:cNvSpPr>
          <p:nvPr/>
        </p:nvSpPr>
        <p:spPr>
          <a:xfrm>
            <a:off x="3622984" y="-31503"/>
            <a:ext cx="5396136" cy="158417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itchFamily="34" charset="0"/>
                <a:ea typeface="Arimo" pitchFamily="34" charset="0"/>
                <a:cs typeface="Arimo" pitchFamily="34" charset="0"/>
              </a:rPr>
              <a:t>Vandaag</a:t>
            </a:r>
          </a:p>
        </p:txBody>
      </p:sp>
      <p:pic>
        <p:nvPicPr>
          <p:cNvPr id="2" name="Afbeelding 1" descr="cid:4F9622B6-0129-48D1-B12C-DBD4CF515E67">
            <a:hlinkClick r:id="rId4"/>
            <a:extLst>
              <a:ext uri="{FF2B5EF4-FFF2-40B4-BE49-F238E27FC236}">
                <a16:creationId xmlns:a16="http://schemas.microsoft.com/office/drawing/2014/main" id="{D200E0EB-A7A7-7B33-FF0A-4D1E8715A42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1661409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1019B-FBC9-55F1-985F-7303AF7A176D}"/>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5AF636F8-4A80-AAAB-93A3-215BD4886AA7}"/>
              </a:ext>
            </a:extLst>
          </p:cNvPr>
          <p:cNvSpPr/>
          <p:nvPr/>
        </p:nvSpPr>
        <p:spPr>
          <a:xfrm>
            <a:off x="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D966500A-B9EA-536B-F5D2-D1F81218D4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D2D4FED8-C0B7-56CD-E286-C8C9A47CDA77}"/>
              </a:ext>
            </a:extLst>
          </p:cNvPr>
          <p:cNvSpPr txBox="1"/>
          <p:nvPr/>
        </p:nvSpPr>
        <p:spPr>
          <a:xfrm>
            <a:off x="3749473" y="3128990"/>
            <a:ext cx="6179776" cy="3600986"/>
          </a:xfrm>
          <a:prstGeom prst="rect">
            <a:avLst/>
          </a:prstGeom>
          <a:noFill/>
        </p:spPr>
        <p:txBody>
          <a:bodyPr wrap="square" rtlCol="0">
            <a:spAutoFit/>
          </a:bodyPr>
          <a:lstStyle/>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Wees jezelf, doe gek</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Laat ze hun rol spelen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Draai de rollen om</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Kies een vorm</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Hier en nu</a:t>
            </a: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p:txBody>
      </p:sp>
      <p:sp>
        <p:nvSpPr>
          <p:cNvPr id="8" name="Titel 1">
            <a:extLst>
              <a:ext uri="{FF2B5EF4-FFF2-40B4-BE49-F238E27FC236}">
                <a16:creationId xmlns:a16="http://schemas.microsoft.com/office/drawing/2014/main" id="{ECCDE279-0161-41CD-D948-580F07E7B246}"/>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8E2D0998-EDED-2E3C-11A3-312CC920E5D2}"/>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Theater als instrument</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3" name="Afbeelding 2" descr="cid:4F9622B6-0129-48D1-B12C-DBD4CF515E67">
            <a:hlinkClick r:id="rId4"/>
            <a:extLst>
              <a:ext uri="{FF2B5EF4-FFF2-40B4-BE49-F238E27FC236}">
                <a16:creationId xmlns:a16="http://schemas.microsoft.com/office/drawing/2014/main" id="{71C6B233-37F6-66DE-91C3-21AD476A142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37039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0F824-438A-7F1D-BF74-B1878943C9C6}"/>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8CB2196E-C3BD-966A-56A7-B5CA64EB8151}"/>
              </a:ext>
            </a:extLst>
          </p:cNvPr>
          <p:cNvSpPr/>
          <p:nvPr/>
        </p:nvSpPr>
        <p:spPr>
          <a:xfrm>
            <a:off x="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7D24A13D-C534-0270-0B68-99A5B36C49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16E4BE71-8007-386D-80A8-6A6173CB07D5}"/>
              </a:ext>
            </a:extLst>
          </p:cNvPr>
          <p:cNvSpPr txBox="1"/>
          <p:nvPr/>
        </p:nvSpPr>
        <p:spPr>
          <a:xfrm>
            <a:off x="3747864" y="3115841"/>
            <a:ext cx="6179776" cy="2677656"/>
          </a:xfrm>
          <a:prstGeom prst="rect">
            <a:avLst/>
          </a:prstGeom>
          <a:noFill/>
        </p:spPr>
        <p:txBody>
          <a:bodyPr wrap="square" rtlCol="0">
            <a:spAutoFit/>
          </a:bodyPr>
          <a:lstStyle/>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Oefenen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Definitie</a:t>
            </a:r>
          </a:p>
          <a:p>
            <a:pPr marL="342900" indent="-342900" fontAlgn="t">
              <a:buFont typeface="Arial" panose="020B0604020202020204" pitchFamily="34" charset="0"/>
              <a:buChar char="•"/>
            </a:pPr>
            <a:endParaRPr lang="nl-NL" sz="36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36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p:txBody>
      </p:sp>
      <p:sp>
        <p:nvSpPr>
          <p:cNvPr id="8" name="Titel 1">
            <a:extLst>
              <a:ext uri="{FF2B5EF4-FFF2-40B4-BE49-F238E27FC236}">
                <a16:creationId xmlns:a16="http://schemas.microsoft.com/office/drawing/2014/main" id="{105106E4-D081-38B7-4A7A-754F208034E9}"/>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7A8475E2-B1F1-11D1-1EDB-8E715BB11363}"/>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Storytelling</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4"/>
            <a:extLst>
              <a:ext uri="{FF2B5EF4-FFF2-40B4-BE49-F238E27FC236}">
                <a16:creationId xmlns:a16="http://schemas.microsoft.com/office/drawing/2014/main" id="{E71D45B3-2419-34F8-2F59-0F654F8C18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2535962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BCA50-69AE-8202-8955-EA1E117AA61A}"/>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A9D21C65-6292-F07A-E3E1-43FDE9345B96}"/>
              </a:ext>
            </a:extLst>
          </p:cNvPr>
          <p:cNvSpPr/>
          <p:nvPr/>
        </p:nvSpPr>
        <p:spPr>
          <a:xfrm>
            <a:off x="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154E5CCC-3D91-680F-C292-27D4C5FCD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AB38C564-B13E-BAC7-F3DF-DAA812F0949C}"/>
              </a:ext>
            </a:extLst>
          </p:cNvPr>
          <p:cNvSpPr txBox="1"/>
          <p:nvPr/>
        </p:nvSpPr>
        <p:spPr>
          <a:xfrm>
            <a:off x="7148059" y="2700292"/>
            <a:ext cx="2304256" cy="461665"/>
          </a:xfrm>
          <a:prstGeom prst="rect">
            <a:avLst/>
          </a:prstGeom>
          <a:noFill/>
        </p:spPr>
        <p:txBody>
          <a:bodyPr wrap="square" rtlCol="0">
            <a:spAutoFit/>
          </a:bodyPr>
          <a:lstStyle/>
          <a:p>
            <a:r>
              <a:rPr lang="en-US" sz="1200" dirty="0">
                <a:latin typeface="Arimo" panose="020B0604020202020204" pitchFamily="34" charset="0"/>
                <a:ea typeface="Arimo" panose="020B0604020202020204" pitchFamily="34" charset="0"/>
                <a:cs typeface="Arimo" panose="020B0604020202020204" pitchFamily="34" charset="0"/>
              </a:rPr>
              <a:t>The Golden Circle</a:t>
            </a:r>
          </a:p>
          <a:p>
            <a:r>
              <a:rPr lang="en-US" sz="1200" dirty="0">
                <a:latin typeface="Arimo" panose="020B0604020202020204" pitchFamily="34" charset="0"/>
                <a:ea typeface="Arimo" panose="020B0604020202020204" pitchFamily="34" charset="0"/>
                <a:cs typeface="Arimo" panose="020B0604020202020204" pitchFamily="34" charset="0"/>
              </a:rPr>
              <a:t>Simon Sinek</a:t>
            </a:r>
            <a:endParaRPr lang="nl-NL" sz="1200" dirty="0">
              <a:latin typeface="Arimo" panose="020B0604020202020204" pitchFamily="34" charset="0"/>
              <a:ea typeface="Arimo" panose="020B0604020202020204" pitchFamily="34" charset="0"/>
              <a:cs typeface="Arimo" panose="020B0604020202020204" pitchFamily="34" charset="0"/>
            </a:endParaRPr>
          </a:p>
        </p:txBody>
      </p:sp>
      <p:sp>
        <p:nvSpPr>
          <p:cNvPr id="8" name="Titel 1">
            <a:extLst>
              <a:ext uri="{FF2B5EF4-FFF2-40B4-BE49-F238E27FC236}">
                <a16:creationId xmlns:a16="http://schemas.microsoft.com/office/drawing/2014/main" id="{6D4292EB-F464-2722-4781-F5C27099556A}"/>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9B8D9E3C-553F-FD86-D240-AD0973C79C67}"/>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Storytelling</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Picture 2" descr="C:\Users\jeffrey\Pictures\Golden Circle (2).jpg">
            <a:extLst>
              <a:ext uri="{FF2B5EF4-FFF2-40B4-BE49-F238E27FC236}">
                <a16:creationId xmlns:a16="http://schemas.microsoft.com/office/drawing/2014/main" id="{B424E00D-9D45-827C-E367-BF3EE71B95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4785" y="2309613"/>
            <a:ext cx="4023618" cy="4291859"/>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descr="cid:4F9622B6-0129-48D1-B12C-DBD4CF515E67">
            <a:hlinkClick r:id="rId5"/>
            <a:extLst>
              <a:ext uri="{FF2B5EF4-FFF2-40B4-BE49-F238E27FC236}">
                <a16:creationId xmlns:a16="http://schemas.microsoft.com/office/drawing/2014/main" id="{AF06482E-CFCF-EB4F-653E-0DCDF577B2DD}"/>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1815470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C6E27-FF00-D1A0-709F-B38DE2D17170}"/>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80029965-6CAF-BC95-BE29-497299B60A2D}"/>
              </a:ext>
            </a:extLst>
          </p:cNvPr>
          <p:cNvSpPr/>
          <p:nvPr/>
        </p:nvSpPr>
        <p:spPr>
          <a:xfrm>
            <a:off x="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481AF5D2-7566-CE1A-0D09-ADA56AF6A9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639C64A1-F362-355A-10C6-AB5FF9450675}"/>
              </a:ext>
            </a:extLst>
          </p:cNvPr>
          <p:cNvSpPr txBox="1"/>
          <p:nvPr/>
        </p:nvSpPr>
        <p:spPr>
          <a:xfrm>
            <a:off x="3747864" y="3115841"/>
            <a:ext cx="6179776" cy="3785652"/>
          </a:xfrm>
          <a:prstGeom prst="rect">
            <a:avLst/>
          </a:prstGeom>
          <a:noFill/>
        </p:spPr>
        <p:txBody>
          <a:bodyPr wrap="square" rtlCol="0">
            <a:spAutoFit/>
          </a:bodyPr>
          <a:lstStyle/>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Oefenen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Definitie</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Inzet storytelling</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Hou het persoonlijk</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Open vragen</a:t>
            </a:r>
          </a:p>
          <a:p>
            <a:pPr marL="342900" indent="-342900" fontAlgn="t">
              <a:buFont typeface="Arial" panose="020B0604020202020204" pitchFamily="34" charset="0"/>
              <a:buChar char="•"/>
            </a:pPr>
            <a:endParaRPr lang="nl-NL" sz="36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p:txBody>
      </p:sp>
      <p:sp>
        <p:nvSpPr>
          <p:cNvPr id="8" name="Titel 1">
            <a:extLst>
              <a:ext uri="{FF2B5EF4-FFF2-40B4-BE49-F238E27FC236}">
                <a16:creationId xmlns:a16="http://schemas.microsoft.com/office/drawing/2014/main" id="{FCD4D307-B6B2-24E6-704F-C9A8061B4387}"/>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99F35490-974D-CBA4-348C-DDFD9ACB0663}"/>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Storytelling</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4"/>
            <a:extLst>
              <a:ext uri="{FF2B5EF4-FFF2-40B4-BE49-F238E27FC236}">
                <a16:creationId xmlns:a16="http://schemas.microsoft.com/office/drawing/2014/main" id="{9BB55846-9614-63F6-BFF2-770B215A5399}"/>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3245083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66227-8D7B-B98C-06D3-78BC632B0CAF}"/>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60372812-AF0A-6BDA-52A7-B111452DBE79}"/>
              </a:ext>
            </a:extLst>
          </p:cNvPr>
          <p:cNvSpPr/>
          <p:nvPr/>
        </p:nvSpPr>
        <p:spPr>
          <a:xfrm>
            <a:off x="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C550A26F-62BB-AB1E-5296-BEB8E9D67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567087D5-642F-4C4B-DAAF-CDCDB543620D}"/>
              </a:ext>
            </a:extLst>
          </p:cNvPr>
          <p:cNvSpPr txBox="1"/>
          <p:nvPr/>
        </p:nvSpPr>
        <p:spPr>
          <a:xfrm>
            <a:off x="3747864" y="3429000"/>
            <a:ext cx="6179776" cy="3785652"/>
          </a:xfrm>
          <a:prstGeom prst="rect">
            <a:avLst/>
          </a:prstGeom>
          <a:noFill/>
        </p:spPr>
        <p:txBody>
          <a:bodyPr wrap="square" rtlCol="0">
            <a:spAutoFit/>
          </a:bodyPr>
          <a:lstStyle/>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Contact </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Context &amp; opdracht</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Afspraken &amp; regels</a:t>
            </a:r>
          </a:p>
          <a:p>
            <a:pPr marL="342900" indent="-342900" fontAlgn="t">
              <a:buFont typeface="Arial" panose="020B0604020202020204" pitchFamily="34" charset="0"/>
              <a:buChar char="•"/>
            </a:pPr>
            <a:endParaRPr lang="nl-NL" sz="36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36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3600" dirty="0">
              <a:latin typeface="Arimo" panose="020B0604020202020204" pitchFamily="34" charset="0"/>
              <a:ea typeface="Arimo" panose="020B0604020202020204" pitchFamily="34" charset="0"/>
              <a:cs typeface="Arimo" panose="020B0604020202020204" pitchFamily="34" charset="0"/>
            </a:endParaRP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p:txBody>
      </p:sp>
      <p:sp>
        <p:nvSpPr>
          <p:cNvPr id="8" name="Titel 1">
            <a:extLst>
              <a:ext uri="{FF2B5EF4-FFF2-40B4-BE49-F238E27FC236}">
                <a16:creationId xmlns:a16="http://schemas.microsoft.com/office/drawing/2014/main" id="{32514C9A-94F8-DC1B-0C19-8EF7C518959D}"/>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0B4970D0-0AFD-272F-CE1A-C01F7403870D}"/>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Verbinding met</a:t>
            </a:r>
          </a:p>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school</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4"/>
            <a:extLst>
              <a:ext uri="{FF2B5EF4-FFF2-40B4-BE49-F238E27FC236}">
                <a16:creationId xmlns:a16="http://schemas.microsoft.com/office/drawing/2014/main" id="{90DF05A9-DCC1-D9C4-B8DE-866165DA546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2586841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F5FE15-8DEC-A7CB-3CA9-D5DDC7D05D9A}"/>
            </a:ext>
          </a:extLst>
        </p:cNvPr>
        <p:cNvGrpSpPr/>
        <p:nvPr/>
      </p:nvGrpSpPr>
      <p:grpSpPr>
        <a:xfrm>
          <a:off x="0" y="0"/>
          <a:ext cx="0" cy="0"/>
          <a:chOff x="0" y="0"/>
          <a:chExt cx="0" cy="0"/>
        </a:xfrm>
      </p:grpSpPr>
      <p:sp>
        <p:nvSpPr>
          <p:cNvPr id="5" name="Rechthoek 2">
            <a:extLst>
              <a:ext uri="{FF2B5EF4-FFF2-40B4-BE49-F238E27FC236}">
                <a16:creationId xmlns:a16="http://schemas.microsoft.com/office/drawing/2014/main" id="{1F27A0BF-9424-ABA7-150B-107708BD6FD8}"/>
              </a:ext>
            </a:extLst>
          </p:cNvPr>
          <p:cNvSpPr/>
          <p:nvPr/>
        </p:nvSpPr>
        <p:spPr>
          <a:xfrm>
            <a:off x="0" y="-3771800"/>
            <a:ext cx="9146120" cy="6335997"/>
          </a:xfrm>
          <a:custGeom>
            <a:avLst/>
            <a:gdLst>
              <a:gd name="connsiteX0" fmla="*/ 0 w 9144000"/>
              <a:gd name="connsiteY0" fmla="*/ 0 h 5157192"/>
              <a:gd name="connsiteX1" fmla="*/ 9144000 w 9144000"/>
              <a:gd name="connsiteY1" fmla="*/ 0 h 5157192"/>
              <a:gd name="connsiteX2" fmla="*/ 9144000 w 9144000"/>
              <a:gd name="connsiteY2" fmla="*/ 5157192 h 5157192"/>
              <a:gd name="connsiteX3" fmla="*/ 0 w 9144000"/>
              <a:gd name="connsiteY3" fmla="*/ 5157192 h 5157192"/>
              <a:gd name="connsiteX4" fmla="*/ 0 w 9144000"/>
              <a:gd name="connsiteY4" fmla="*/ 0 h 5157192"/>
              <a:gd name="connsiteX0" fmla="*/ 0 w 9144000"/>
              <a:gd name="connsiteY0" fmla="*/ 0 h 5157192"/>
              <a:gd name="connsiteX1" fmla="*/ 9144000 w 9144000"/>
              <a:gd name="connsiteY1" fmla="*/ 0 h 5157192"/>
              <a:gd name="connsiteX2" fmla="*/ 9144000 w 9144000"/>
              <a:gd name="connsiteY2" fmla="*/ 5157192 h 5157192"/>
              <a:gd name="connsiteX3" fmla="*/ 22034 w 9144000"/>
              <a:gd name="connsiteY3" fmla="*/ 5013973 h 5157192"/>
              <a:gd name="connsiteX4" fmla="*/ 0 w 9144000"/>
              <a:gd name="connsiteY4" fmla="*/ 0 h 5157192"/>
              <a:gd name="connsiteX0" fmla="*/ 0 w 9144000"/>
              <a:gd name="connsiteY0" fmla="*/ 0 h 6269896"/>
              <a:gd name="connsiteX1" fmla="*/ 9144000 w 9144000"/>
              <a:gd name="connsiteY1" fmla="*/ 0 h 6269896"/>
              <a:gd name="connsiteX2" fmla="*/ 9066882 w 9144000"/>
              <a:gd name="connsiteY2" fmla="*/ 6269896 h 6269896"/>
              <a:gd name="connsiteX3" fmla="*/ 22034 w 9144000"/>
              <a:gd name="connsiteY3" fmla="*/ 5013973 h 6269896"/>
              <a:gd name="connsiteX4" fmla="*/ 0 w 9144000"/>
              <a:gd name="connsiteY4" fmla="*/ 0 h 6269896"/>
              <a:gd name="connsiteX0" fmla="*/ 0 w 9144000"/>
              <a:gd name="connsiteY0" fmla="*/ 0 h 6335997"/>
              <a:gd name="connsiteX1" fmla="*/ 9144000 w 9144000"/>
              <a:gd name="connsiteY1" fmla="*/ 0 h 6335997"/>
              <a:gd name="connsiteX2" fmla="*/ 9144000 w 9144000"/>
              <a:gd name="connsiteY2" fmla="*/ 6335997 h 6335997"/>
              <a:gd name="connsiteX3" fmla="*/ 22034 w 9144000"/>
              <a:gd name="connsiteY3" fmla="*/ 5013973 h 6335997"/>
              <a:gd name="connsiteX4" fmla="*/ 0 w 9144000"/>
              <a:gd name="connsiteY4" fmla="*/ 0 h 6335997"/>
              <a:gd name="connsiteX0" fmla="*/ 2120 w 9146120"/>
              <a:gd name="connsiteY0" fmla="*/ 0 h 6335997"/>
              <a:gd name="connsiteX1" fmla="*/ 9146120 w 9146120"/>
              <a:gd name="connsiteY1" fmla="*/ 0 h 6335997"/>
              <a:gd name="connsiteX2" fmla="*/ 9146120 w 9146120"/>
              <a:gd name="connsiteY2" fmla="*/ 6335997 h 6335997"/>
              <a:gd name="connsiteX3" fmla="*/ 2120 w 9146120"/>
              <a:gd name="connsiteY3" fmla="*/ 5024989 h 6335997"/>
              <a:gd name="connsiteX4" fmla="*/ 2120 w 9146120"/>
              <a:gd name="connsiteY4" fmla="*/ 0 h 633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6120" h="6335997">
                <a:moveTo>
                  <a:pt x="2120" y="0"/>
                </a:moveTo>
                <a:lnTo>
                  <a:pt x="9146120" y="0"/>
                </a:lnTo>
                <a:lnTo>
                  <a:pt x="9146120" y="6335997"/>
                </a:lnTo>
                <a:lnTo>
                  <a:pt x="2120" y="5024989"/>
                </a:lnTo>
                <a:cubicBezTo>
                  <a:pt x="-5225" y="3353665"/>
                  <a:pt x="9465" y="1671324"/>
                  <a:pt x="2120" y="0"/>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Picture 2" descr="http://www.juffie.com/wp-content/uploads/2015/09/Samen-sta-je-sterk-1080x754.jpg">
            <a:extLst>
              <a:ext uri="{FF2B5EF4-FFF2-40B4-BE49-F238E27FC236}">
                <a16:creationId xmlns:a16="http://schemas.microsoft.com/office/drawing/2014/main" id="{0D1B989C-2FF6-EBF4-262F-6509449B9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0051" y="-27384"/>
            <a:ext cx="9313035" cy="6984776"/>
          </a:xfrm>
          <a:prstGeom prst="parallelogram">
            <a:avLst/>
          </a:prstGeom>
          <a:noFill/>
          <a:extLst>
            <a:ext uri="{909E8E84-426E-40DD-AFC4-6F175D3DCCD1}">
              <a14:hiddenFill xmlns:a14="http://schemas.microsoft.com/office/drawing/2010/main">
                <a:solidFill>
                  <a:srgbClr val="FFFFFF"/>
                </a:solidFill>
              </a14:hiddenFill>
            </a:ext>
          </a:extLst>
        </p:spPr>
      </p:pic>
      <p:sp>
        <p:nvSpPr>
          <p:cNvPr id="4" name="Tekstvak 3">
            <a:extLst>
              <a:ext uri="{FF2B5EF4-FFF2-40B4-BE49-F238E27FC236}">
                <a16:creationId xmlns:a16="http://schemas.microsoft.com/office/drawing/2014/main" id="{E1659AF4-FDB4-D8B1-6828-37AD76A42B6E}"/>
              </a:ext>
            </a:extLst>
          </p:cNvPr>
          <p:cNvSpPr txBox="1"/>
          <p:nvPr/>
        </p:nvSpPr>
        <p:spPr>
          <a:xfrm>
            <a:off x="3747864" y="3115841"/>
            <a:ext cx="6179776" cy="2677656"/>
          </a:xfrm>
          <a:prstGeom prst="rect">
            <a:avLst/>
          </a:prstGeom>
          <a:noFill/>
        </p:spPr>
        <p:txBody>
          <a:bodyPr wrap="square" rtlCol="0">
            <a:spAutoFit/>
          </a:bodyPr>
          <a:lstStyle/>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Oefen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Oefenen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Oefenden</a:t>
            </a:r>
          </a:p>
          <a:p>
            <a:pPr marL="342900" indent="-342900" fontAlgn="t">
              <a:buFont typeface="Arial" panose="020B0604020202020204" pitchFamily="34" charset="0"/>
              <a:buChar char="•"/>
            </a:pPr>
            <a:r>
              <a:rPr lang="nl-NL" sz="3600" dirty="0">
                <a:latin typeface="Arimo" panose="020B0604020202020204" pitchFamily="34" charset="0"/>
                <a:ea typeface="Arimo" panose="020B0604020202020204" pitchFamily="34" charset="0"/>
                <a:cs typeface="Arimo" panose="020B0604020202020204" pitchFamily="34" charset="0"/>
              </a:rPr>
              <a:t>Oefeningen</a:t>
            </a:r>
          </a:p>
          <a:p>
            <a:pPr marL="342900" indent="-342900" fontAlgn="t">
              <a:buFont typeface="Arial" panose="020B0604020202020204" pitchFamily="34" charset="0"/>
              <a:buChar char="•"/>
            </a:pPr>
            <a:endParaRPr lang="nl-NL" sz="2400" dirty="0">
              <a:latin typeface="Arimo" panose="020B0604020202020204" pitchFamily="34" charset="0"/>
              <a:ea typeface="Arimo" panose="020B0604020202020204" pitchFamily="34" charset="0"/>
              <a:cs typeface="Arimo" panose="020B0604020202020204" pitchFamily="34" charset="0"/>
            </a:endParaRPr>
          </a:p>
        </p:txBody>
      </p:sp>
      <p:sp>
        <p:nvSpPr>
          <p:cNvPr id="8" name="Titel 1">
            <a:extLst>
              <a:ext uri="{FF2B5EF4-FFF2-40B4-BE49-F238E27FC236}">
                <a16:creationId xmlns:a16="http://schemas.microsoft.com/office/drawing/2014/main" id="{ADAD26FA-37D6-DB32-0D8D-1668739C42A3}"/>
              </a:ext>
            </a:extLst>
          </p:cNvPr>
          <p:cNvSpPr txBox="1">
            <a:spLocks/>
          </p:cNvSpPr>
          <p:nvPr/>
        </p:nvSpPr>
        <p:spPr>
          <a:xfrm>
            <a:off x="685800" y="2276872"/>
            <a:ext cx="7772400" cy="41764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en-US" sz="6000" b="1" dirty="0">
                <a:solidFill>
                  <a:schemeClr val="bg1"/>
                </a:solidFill>
                <a:latin typeface="Arimo" pitchFamily="34" charset="0"/>
                <a:ea typeface="Arimo" pitchFamily="34" charset="0"/>
                <a:cs typeface="Arimo" pitchFamily="34" charset="0"/>
              </a:rPr>
            </a:br>
            <a:br>
              <a:rPr lang="nl-NL" sz="6000" b="1" dirty="0">
                <a:solidFill>
                  <a:schemeClr val="bg1"/>
                </a:solidFill>
                <a:latin typeface="Arimo" pitchFamily="34" charset="0"/>
                <a:ea typeface="Arimo" pitchFamily="34" charset="0"/>
                <a:cs typeface="Arimo" pitchFamily="34" charset="0"/>
              </a:rPr>
            </a:br>
            <a:endParaRPr lang="nl-NL" sz="6000" b="1" dirty="0">
              <a:solidFill>
                <a:schemeClr val="bg1"/>
              </a:solidFill>
              <a:latin typeface="Arimo" pitchFamily="34" charset="0"/>
              <a:ea typeface="Arimo" pitchFamily="34" charset="0"/>
              <a:cs typeface="Arimo" pitchFamily="34" charset="0"/>
            </a:endParaRPr>
          </a:p>
        </p:txBody>
      </p:sp>
      <p:sp>
        <p:nvSpPr>
          <p:cNvPr id="7" name="Titel 1">
            <a:extLst>
              <a:ext uri="{FF2B5EF4-FFF2-40B4-BE49-F238E27FC236}">
                <a16:creationId xmlns:a16="http://schemas.microsoft.com/office/drawing/2014/main" id="{FB75D208-0485-E5ED-7810-31E207B14A79}"/>
              </a:ext>
            </a:extLst>
          </p:cNvPr>
          <p:cNvSpPr txBox="1">
            <a:spLocks/>
          </p:cNvSpPr>
          <p:nvPr/>
        </p:nvSpPr>
        <p:spPr>
          <a:xfrm>
            <a:off x="3747864" y="-27384"/>
            <a:ext cx="5396136" cy="288444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Opdrachten om </a:t>
            </a:r>
          </a:p>
          <a:p>
            <a:pPr algn="l"/>
            <a:r>
              <a:rPr lang="nl-NL" sz="6000" b="1" dirty="0">
                <a:solidFill>
                  <a:schemeClr val="bg1"/>
                </a:solidFill>
                <a:latin typeface="Arimo" panose="020B0604020202020204" pitchFamily="34" charset="0"/>
                <a:ea typeface="Arimo" panose="020B0604020202020204" pitchFamily="34" charset="0"/>
                <a:cs typeface="Arimo" panose="020B0604020202020204" pitchFamily="34" charset="0"/>
              </a:rPr>
              <a:t>te doen</a:t>
            </a:r>
          </a:p>
          <a:p>
            <a:pPr algn="l"/>
            <a:endParaRPr lang="nl-NL" sz="6000" b="1" dirty="0">
              <a:solidFill>
                <a:schemeClr val="bg1"/>
              </a:solidFill>
              <a:latin typeface="Arimo" panose="020B0604020202020204" pitchFamily="34" charset="0"/>
              <a:ea typeface="Arimo" panose="020B0604020202020204" pitchFamily="34" charset="0"/>
              <a:cs typeface="Arimo" panose="020B0604020202020204" pitchFamily="34" charset="0"/>
            </a:endParaRPr>
          </a:p>
        </p:txBody>
      </p:sp>
      <p:pic>
        <p:nvPicPr>
          <p:cNvPr id="2" name="Afbeelding 1" descr="cid:4F9622B6-0129-48D1-B12C-DBD4CF515E67">
            <a:hlinkClick r:id="rId4"/>
            <a:extLst>
              <a:ext uri="{FF2B5EF4-FFF2-40B4-BE49-F238E27FC236}">
                <a16:creationId xmlns:a16="http://schemas.microsoft.com/office/drawing/2014/main" id="{6B05BD58-8AD1-3B40-33AA-86B99B69C5D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233091" y="5758471"/>
            <a:ext cx="909239" cy="1092045"/>
          </a:xfrm>
          <a:prstGeom prst="rect">
            <a:avLst/>
          </a:prstGeom>
          <a:noFill/>
          <a:ln>
            <a:noFill/>
          </a:ln>
        </p:spPr>
      </p:pic>
    </p:spTree>
    <p:extLst>
      <p:ext uri="{BB962C8B-B14F-4D97-AF65-F5344CB8AC3E}">
        <p14:creationId xmlns:p14="http://schemas.microsoft.com/office/powerpoint/2010/main" val="421759153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73558FB1715C46BF5B1D647F247498" ma:contentTypeVersion="17" ma:contentTypeDescription="Create a new document." ma:contentTypeScope="" ma:versionID="2e600701d4f64b4292037325dda4269b">
  <xsd:schema xmlns:xsd="http://www.w3.org/2001/XMLSchema" xmlns:xs="http://www.w3.org/2001/XMLSchema" xmlns:p="http://schemas.microsoft.com/office/2006/metadata/properties" xmlns:ns2="1fbc147d-7b81-4142-b059-7ad31c49f88e" xmlns:ns3="9db0fa9f-a475-4840-9154-61368002043a" xmlns:ns4="2e806e6f-6a98-4edf-8aa4-37834107ba3e" xmlns:ns5="039c9c7d-ff9d-4f6f-a314-a9aacc924bc7" targetNamespace="http://schemas.microsoft.com/office/2006/metadata/properties" ma:root="true" ma:fieldsID="62a93a43a024961ff3f3a05b3ce3f406" ns2:_="" ns3:_="" ns4:_="" ns5:_="">
    <xsd:import namespace="1fbc147d-7b81-4142-b059-7ad31c49f88e"/>
    <xsd:import namespace="9db0fa9f-a475-4840-9154-61368002043a"/>
    <xsd:import namespace="2e806e6f-6a98-4edf-8aa4-37834107ba3e"/>
    <xsd:import namespace="039c9c7d-ff9d-4f6f-a314-a9aacc924bc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4:SharedWithDetail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5: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bc147d-7b81-4142-b059-7ad31c49f8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db0fa9f-a475-4840-9154-61368002043a"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22" nillable="true" ma:displayName="Taxonomy Catch All Column" ma:hidden="true" ma:list="{4f61c43d-06a9-4398-af52-a08a8abe6e18}" ma:internalName="TaxCatchAll" ma:showField="CatchAllData" ma:web="9db0fa9f-a475-4840-9154-6136800204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e806e6f-6a98-4edf-8aa4-37834107ba3e" elementFormDefault="qualified">
    <xsd:import namespace="http://schemas.microsoft.com/office/2006/documentManagement/types"/>
    <xsd:import namespace="http://schemas.microsoft.com/office/infopath/2007/PartnerControls"/>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c9c7d-ff9d-4f6f-a314-a9aacc924bc7" elementFormDefault="qualified">
    <xsd:import namespace="http://schemas.microsoft.com/office/2006/documentManagement/types"/>
    <xsd:import namespace="http://schemas.microsoft.com/office/infopath/2007/PartnerControls"/>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21086972-192a-4f9a-97c7-b657ef002d0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b0fa9f-a475-4840-9154-61368002043a" xsi:nil="true"/>
    <lcf76f155ced4ddcb4097134ff3c332f xmlns="039c9c7d-ff9d-4f6f-a314-a9aacc924bc7">
      <Terms xmlns="http://schemas.microsoft.com/office/infopath/2007/PartnerControls"/>
    </lcf76f155ced4ddcb4097134ff3c332f>
    <SharedWithUsers xmlns="9db0fa9f-a475-4840-9154-61368002043a">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AFA37E-4564-4E94-9EB9-C2E698A759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bc147d-7b81-4142-b059-7ad31c49f88e"/>
    <ds:schemaRef ds:uri="9db0fa9f-a475-4840-9154-61368002043a"/>
    <ds:schemaRef ds:uri="2e806e6f-6a98-4edf-8aa4-37834107ba3e"/>
    <ds:schemaRef ds:uri="039c9c7d-ff9d-4f6f-a314-a9aacc924b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E52938-CEB8-4386-8C19-A0E894658231}">
  <ds:schemaRefs>
    <ds:schemaRef ds:uri="http://purl.org/dc/dcmitype/"/>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2e806e6f-6a98-4edf-8aa4-37834107ba3e"/>
    <ds:schemaRef ds:uri="1fbc147d-7b81-4142-b059-7ad31c49f88e"/>
    <ds:schemaRef ds:uri="http://www.w3.org/XML/1998/namespace"/>
    <ds:schemaRef ds:uri="http://purl.org/dc/terms/"/>
    <ds:schemaRef ds:uri="9db0fa9f-a475-4840-9154-61368002043a"/>
    <ds:schemaRef ds:uri="039c9c7d-ff9d-4f6f-a314-a9aacc924bc7"/>
  </ds:schemaRefs>
</ds:datastoreItem>
</file>

<file path=customXml/itemProps3.xml><?xml version="1.0" encoding="utf-8"?>
<ds:datastoreItem xmlns:ds="http://schemas.openxmlformats.org/officeDocument/2006/customXml" ds:itemID="{5ED1461A-9E28-4305-B46D-3A56AB1662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9668</TotalTime>
  <Words>1484</Words>
  <Application>Microsoft Macintosh PowerPoint</Application>
  <PresentationFormat>Diavoorstelling (4:3)</PresentationFormat>
  <Paragraphs>102</Paragraphs>
  <Slides>15</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Arimo</vt:lpstr>
      <vt:lpstr>Calibri</vt:lpstr>
      <vt:lpstr>Lato</vt:lpstr>
      <vt:lpstr>Kantoorthema</vt:lpstr>
      <vt:lpstr>WELKOM</vt:lpstr>
      <vt:lpstr>Hoe jongeren het podium te geven?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Beleid cultuuronderwijs</dc:title>
  <dc:creator>zoe</dc:creator>
  <cp:lastModifiedBy>Igor Vrebac</cp:lastModifiedBy>
  <cp:revision>192</cp:revision>
  <cp:lastPrinted>2021-09-15T11:37:03Z</cp:lastPrinted>
  <dcterms:created xsi:type="dcterms:W3CDTF">2015-09-09T09:17:34Z</dcterms:created>
  <dcterms:modified xsi:type="dcterms:W3CDTF">2024-12-02T07:39:55Z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0x0101009573558FB1715C46BF5B1D647F247498</vt:lpwstr>
  </property>
  <property fmtid="{D5CDD505-2E9C-101B-9397-08002B2CF9AE}" pid="3" name="MediaServiceImageTags">
    <vt:lpwstr/>
  </property>
  <property fmtid="{D5CDD505-2E9C-101B-9397-08002B2CF9AE}" pid="4" name="Order">
    <vt:r8>8100</vt:r8>
  </property>
</Properties>
</file>